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674"/>
    <a:srgbClr val="B4B4B4"/>
    <a:srgbClr val="4BAFAD"/>
    <a:srgbClr val="3E9290"/>
    <a:srgbClr val="DD8C83"/>
    <a:srgbClr val="D6766C"/>
    <a:srgbClr val="D46D62"/>
    <a:srgbClr val="CD5447"/>
    <a:srgbClr val="A5A5A5"/>
    <a:srgbClr val="949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밝은 스타일 3 - 강조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7" autoAdjust="0"/>
    <p:restoredTop sz="94660"/>
  </p:normalViewPr>
  <p:slideViewPr>
    <p:cSldViewPr snapToGrid="0">
      <p:cViewPr varScale="1">
        <p:scale>
          <a:sx n="70" d="100"/>
          <a:sy n="70" d="100"/>
        </p:scale>
        <p:origin x="13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ko-KR" altLang="en-US" smtClean="0"/>
              <a:t>마스터 제목 스타일 편집</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smtClean="0"/>
              <a:t>마스터 부제목 스타일 편집</a:t>
            </a:r>
            <a:endParaRPr lang="en-US" dirty="0"/>
          </a:p>
        </p:txBody>
      </p:sp>
      <p:sp>
        <p:nvSpPr>
          <p:cNvPr id="4" name="Date Placeholder 3"/>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1721951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2004442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802300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435662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smtClean="0"/>
              <a:t>마스터 텍스트 스타일을 편집합니다</a:t>
            </a:r>
          </a:p>
        </p:txBody>
      </p:sp>
      <p:sp>
        <p:nvSpPr>
          <p:cNvPr id="4" name="Date Placeholder 3"/>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1832559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935944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Content Placeholder 3"/>
          <p:cNvSpPr>
            <a:spLocks noGrp="1"/>
          </p:cNvSpPr>
          <p:nvPr>
            <p:ph sz="half" idx="2"/>
          </p:nvPr>
        </p:nvSpPr>
        <p:spPr>
          <a:xfrm>
            <a:off x="629842" y="2505075"/>
            <a:ext cx="3868340"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1975888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Date Placeholder 2"/>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864118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898902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803383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스타일을 편집합니다</a:t>
            </a:r>
          </a:p>
        </p:txBody>
      </p:sp>
      <p:sp>
        <p:nvSpPr>
          <p:cNvPr id="5" name="Date Placeholder 4"/>
          <p:cNvSpPr>
            <a:spLocks noGrp="1"/>
          </p:cNvSpPr>
          <p:nvPr>
            <p:ph type="dt" sz="half" idx="10"/>
          </p:nvPr>
        </p:nvSpPr>
        <p:spPr/>
        <p:txBody>
          <a:bodyPr/>
          <a:lstStyle/>
          <a:p>
            <a:fld id="{A00A582B-A9ED-460D-8107-5C298CD7373D}" type="datetimeFigureOut">
              <a:rPr lang="ko-KR" altLang="en-US" smtClean="0"/>
              <a:t>2016-04-17</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122915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0A582B-A9ED-460D-8107-5C298CD7373D}" type="datetimeFigureOut">
              <a:rPr lang="ko-KR" altLang="en-US" smtClean="0"/>
              <a:t>2016-04-17</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1E13C-59D5-4882-B42D-6B054F45E06A}" type="slidenum">
              <a:rPr lang="ko-KR" altLang="en-US" smtClean="0"/>
              <a:t>‹#›</a:t>
            </a:fld>
            <a:endParaRPr lang="ko-KR" altLang="en-US"/>
          </a:p>
        </p:txBody>
      </p:sp>
    </p:spTree>
    <p:extLst>
      <p:ext uri="{BB962C8B-B14F-4D97-AF65-F5344CB8AC3E}">
        <p14:creationId xmlns:p14="http://schemas.microsoft.com/office/powerpoint/2010/main" val="37859311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그림 24"/>
          <p:cNvPicPr>
            <a:picLocks noChangeAspect="1"/>
          </p:cNvPicPr>
          <p:nvPr/>
        </p:nvPicPr>
        <p:blipFill rotWithShape="1">
          <a:blip r:embed="rId2">
            <a:extLst>
              <a:ext uri="{28A0092B-C50C-407E-A947-70E740481C1C}">
                <a14:useLocalDpi xmlns:a14="http://schemas.microsoft.com/office/drawing/2010/main" val="0"/>
              </a:ext>
            </a:extLst>
          </a:blip>
          <a:srcRect t="13419" b="10748"/>
          <a:stretch/>
        </p:blipFill>
        <p:spPr>
          <a:xfrm>
            <a:off x="0" y="3076486"/>
            <a:ext cx="9144000" cy="3781514"/>
          </a:xfrm>
          <a:prstGeom prst="rect">
            <a:avLst/>
          </a:prstGeom>
        </p:spPr>
      </p:pic>
      <p:sp>
        <p:nvSpPr>
          <p:cNvPr id="7" name="직사각형 6"/>
          <p:cNvSpPr/>
          <p:nvPr/>
        </p:nvSpPr>
        <p:spPr>
          <a:xfrm>
            <a:off x="2878986" y="1390732"/>
            <a:ext cx="3743058" cy="2503836"/>
          </a:xfrm>
          <a:prstGeom prst="rect">
            <a:avLst/>
          </a:prstGeom>
          <a:solidFill>
            <a:srgbClr val="E9E9E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TextBox 7"/>
          <p:cNvSpPr txBox="1"/>
          <p:nvPr/>
        </p:nvSpPr>
        <p:spPr>
          <a:xfrm>
            <a:off x="2964444" y="1436225"/>
            <a:ext cx="3657600" cy="1569660"/>
          </a:xfrm>
          <a:prstGeom prst="rect">
            <a:avLst/>
          </a:prstGeom>
          <a:noFill/>
        </p:spPr>
        <p:txBody>
          <a:bodyPr wrap="square" rtlCol="0">
            <a:spAutoFit/>
          </a:bodyPr>
          <a:lstStyle/>
          <a:p>
            <a:r>
              <a:rPr lang="en-US" altLang="ko-KR" sz="3200" b="1" dirty="0" smtClean="0"/>
              <a:t>Quality Assurance System for NTQ Framework in Korea</a:t>
            </a:r>
            <a:endParaRPr lang="ko-KR" altLang="en-US" sz="3200" b="1" dirty="0"/>
          </a:p>
        </p:txBody>
      </p:sp>
      <p:sp>
        <p:nvSpPr>
          <p:cNvPr id="9" name="직사각형 8"/>
          <p:cNvSpPr/>
          <p:nvPr/>
        </p:nvSpPr>
        <p:spPr>
          <a:xfrm>
            <a:off x="2878986" y="3084035"/>
            <a:ext cx="3743058" cy="810534"/>
          </a:xfrm>
          <a:prstGeom prst="rect">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TextBox 11"/>
          <p:cNvSpPr txBox="1"/>
          <p:nvPr/>
        </p:nvSpPr>
        <p:spPr>
          <a:xfrm>
            <a:off x="94003" y="76912"/>
            <a:ext cx="7169921" cy="646331"/>
          </a:xfrm>
          <a:prstGeom prst="rect">
            <a:avLst/>
          </a:prstGeom>
          <a:noFill/>
        </p:spPr>
        <p:txBody>
          <a:bodyPr wrap="square" rtlCol="0">
            <a:spAutoFit/>
          </a:bodyPr>
          <a:lstStyle/>
          <a:p>
            <a:pPr fontAlgn="base"/>
            <a:r>
              <a:rPr lang="en-US" altLang="ko-KR" sz="1200" i="1" dirty="0">
                <a:latin typeface="Franklin Gothic Medium" panose="020B0603020102020204" pitchFamily="34" charset="0"/>
                <a:ea typeface="Microsoft YaHei" panose="020B0503020204020204" pitchFamily="34" charset="-122"/>
              </a:rPr>
              <a:t>International Conference on "Quality Assurance for Qualification System"</a:t>
            </a:r>
          </a:p>
          <a:p>
            <a:pPr fontAlgn="base"/>
            <a:r>
              <a:rPr lang="en-US" altLang="ko-KR" sz="1200" i="1" dirty="0">
                <a:latin typeface="Franklin Gothic Medium" panose="020B0603020102020204" pitchFamily="34" charset="0"/>
                <a:ea typeface="Microsoft YaHei" panose="020B0503020204020204" pitchFamily="34" charset="-122"/>
              </a:rPr>
              <a:t>April 21-22, 2016</a:t>
            </a:r>
          </a:p>
          <a:p>
            <a:pPr fontAlgn="base"/>
            <a:r>
              <a:rPr lang="en-US" altLang="ko-KR" sz="1200" i="1" dirty="0">
                <a:latin typeface="Franklin Gothic Medium" panose="020B0603020102020204" pitchFamily="34" charset="0"/>
                <a:ea typeface="Microsoft YaHei" panose="020B0503020204020204" pitchFamily="34" charset="-122"/>
              </a:rPr>
              <a:t>At </a:t>
            </a:r>
            <a:r>
              <a:rPr lang="en-US" altLang="ko-KR" sz="1200" i="1" dirty="0" err="1">
                <a:latin typeface="Franklin Gothic Medium" panose="020B0603020102020204" pitchFamily="34" charset="0"/>
                <a:ea typeface="Microsoft YaHei" panose="020B0503020204020204" pitchFamily="34" charset="-122"/>
              </a:rPr>
              <a:t>Vibhavadee</a:t>
            </a:r>
            <a:r>
              <a:rPr lang="en-US" altLang="ko-KR" sz="1200" i="1" dirty="0">
                <a:latin typeface="Franklin Gothic Medium" panose="020B0603020102020204" pitchFamily="34" charset="0"/>
                <a:ea typeface="Microsoft YaHei" panose="020B0503020204020204" pitchFamily="34" charset="-122"/>
              </a:rPr>
              <a:t> Ballroom A </a:t>
            </a:r>
            <a:r>
              <a:rPr lang="en-US" altLang="ko-KR" sz="1200" i="1" dirty="0" err="1">
                <a:latin typeface="Franklin Gothic Medium" panose="020B0603020102020204" pitchFamily="34" charset="0"/>
                <a:ea typeface="Microsoft YaHei" panose="020B0503020204020204" pitchFamily="34" charset="-122"/>
              </a:rPr>
              <a:t>Centara</a:t>
            </a:r>
            <a:r>
              <a:rPr lang="en-US" altLang="ko-KR" sz="1200" i="1" dirty="0">
                <a:latin typeface="Franklin Gothic Medium" panose="020B0603020102020204" pitchFamily="34" charset="0"/>
                <a:ea typeface="Microsoft YaHei" panose="020B0503020204020204" pitchFamily="34" charset="-122"/>
              </a:rPr>
              <a:t> Hotel Bangkok, </a:t>
            </a:r>
            <a:r>
              <a:rPr lang="en-US" altLang="ko-KR" sz="1200" i="1" dirty="0" smtClean="0">
                <a:latin typeface="Franklin Gothic Medium" panose="020B0603020102020204" pitchFamily="34" charset="0"/>
                <a:ea typeface="Microsoft YaHei" panose="020B0503020204020204" pitchFamily="34" charset="-122"/>
              </a:rPr>
              <a:t>Thailand</a:t>
            </a:r>
            <a:endParaRPr lang="en-US" altLang="ko-KR" sz="1200" i="1" dirty="0">
              <a:latin typeface="Franklin Gothic Medium" panose="020B0603020102020204" pitchFamily="34" charset="0"/>
              <a:ea typeface="Microsoft YaHei" panose="020B0503020204020204" pitchFamily="34" charset="-122"/>
            </a:endParaRPr>
          </a:p>
        </p:txBody>
      </p:sp>
      <p:sp>
        <p:nvSpPr>
          <p:cNvPr id="17" name="순서도: 데이터 16"/>
          <p:cNvSpPr/>
          <p:nvPr/>
        </p:nvSpPr>
        <p:spPr>
          <a:xfrm rot="5400000">
            <a:off x="4638940" y="1892797"/>
            <a:ext cx="4700189" cy="1850164"/>
          </a:xfrm>
          <a:prstGeom prst="flowChartInputOutput">
            <a:avLst/>
          </a:prstGeom>
          <a:solidFill>
            <a:schemeClr val="bg1">
              <a:lumMod val="65000"/>
              <a:alpha val="67000"/>
            </a:schemeClr>
          </a:solidFill>
          <a:ln>
            <a:noFill/>
          </a:ln>
          <a:scene3d>
            <a:camera prst="orthographicFront">
              <a:rot lat="0" lon="16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Box 9"/>
          <p:cNvSpPr txBox="1"/>
          <p:nvPr/>
        </p:nvSpPr>
        <p:spPr>
          <a:xfrm>
            <a:off x="2852869" y="3078960"/>
            <a:ext cx="3769175" cy="830997"/>
          </a:xfrm>
          <a:prstGeom prst="rect">
            <a:avLst/>
          </a:prstGeom>
          <a:noFill/>
        </p:spPr>
        <p:txBody>
          <a:bodyPr wrap="square" rtlCol="0">
            <a:spAutoFit/>
          </a:bodyPr>
          <a:lstStyle/>
          <a:p>
            <a:pPr algn="ctr"/>
            <a:r>
              <a:rPr lang="en-US" altLang="ko-KR" sz="1600" dirty="0" smtClean="0">
                <a:solidFill>
                  <a:schemeClr val="bg1"/>
                </a:solidFill>
                <a:latin typeface="Cambria Math" panose="02040503050406030204" pitchFamily="18" charset="0"/>
                <a:ea typeface="Cambria Math" panose="02040503050406030204" pitchFamily="18" charset="0"/>
              </a:rPr>
              <a:t>Mr. Cho </a:t>
            </a:r>
            <a:r>
              <a:rPr lang="en-US" altLang="ko-KR" sz="1600" dirty="0" err="1" smtClean="0">
                <a:solidFill>
                  <a:schemeClr val="bg1"/>
                </a:solidFill>
                <a:latin typeface="Cambria Math" panose="02040503050406030204" pitchFamily="18" charset="0"/>
                <a:ea typeface="Cambria Math" panose="02040503050406030204" pitchFamily="18" charset="0"/>
              </a:rPr>
              <a:t>Sanghyun</a:t>
            </a:r>
            <a:r>
              <a:rPr lang="en-US" altLang="ko-KR" sz="1600" dirty="0" smtClean="0">
                <a:solidFill>
                  <a:schemeClr val="bg1"/>
                </a:solidFill>
                <a:latin typeface="Cambria Math" panose="02040503050406030204" pitchFamily="18" charset="0"/>
                <a:ea typeface="Cambria Math" panose="02040503050406030204" pitchFamily="18" charset="0"/>
              </a:rPr>
              <a:t> </a:t>
            </a:r>
            <a:br>
              <a:rPr lang="en-US" altLang="ko-KR" sz="1600" dirty="0" smtClean="0">
                <a:solidFill>
                  <a:schemeClr val="bg1"/>
                </a:solidFill>
                <a:latin typeface="Cambria Math" panose="02040503050406030204" pitchFamily="18" charset="0"/>
                <a:ea typeface="Cambria Math" panose="02040503050406030204" pitchFamily="18" charset="0"/>
              </a:rPr>
            </a:br>
            <a:r>
              <a:rPr lang="en-US" altLang="ko-KR" sz="1600" dirty="0" smtClean="0">
                <a:solidFill>
                  <a:schemeClr val="bg1"/>
                </a:solidFill>
                <a:latin typeface="Cambria Math" panose="02040503050406030204" pitchFamily="18" charset="0"/>
                <a:ea typeface="Cambria Math" panose="02040503050406030204" pitchFamily="18" charset="0"/>
              </a:rPr>
              <a:t>Deputy director</a:t>
            </a:r>
          </a:p>
          <a:p>
            <a:pPr algn="ctr"/>
            <a:r>
              <a:rPr lang="en-US" altLang="ko-KR" sz="1600" dirty="0" err="1" smtClean="0">
                <a:solidFill>
                  <a:schemeClr val="bg1"/>
                </a:solidFill>
                <a:latin typeface="Cambria Math" panose="02040503050406030204" pitchFamily="18" charset="0"/>
                <a:ea typeface="Cambria Math" panose="02040503050406030204" pitchFamily="18" charset="0"/>
              </a:rPr>
              <a:t>HRDKorea</a:t>
            </a:r>
            <a:r>
              <a:rPr lang="en-US" altLang="ko-KR" sz="1600" dirty="0" smtClean="0">
                <a:solidFill>
                  <a:schemeClr val="bg1"/>
                </a:solidFill>
                <a:latin typeface="Cambria Math" panose="02040503050406030204" pitchFamily="18" charset="0"/>
                <a:ea typeface="Cambria Math" panose="02040503050406030204" pitchFamily="18" charset="0"/>
              </a:rPr>
              <a:t>, Korea</a:t>
            </a:r>
            <a:endParaRPr lang="ko-KR" altLang="en-US" sz="1500" spc="-150" dirty="0">
              <a:solidFill>
                <a:schemeClr val="bg1"/>
              </a:solidFill>
              <a:latin typeface="Cambria Math" panose="02040503050406030204" pitchFamily="18" charset="0"/>
            </a:endParaRPr>
          </a:p>
        </p:txBody>
      </p:sp>
      <p:pic>
        <p:nvPicPr>
          <p:cNvPr id="13" name="그림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1106751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03</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Quality Assurance System for NTQ</a:t>
            </a:r>
            <a:endParaRPr lang="ko-KR" altLang="en-US" sz="3000" b="1" i="1" dirty="0"/>
          </a:p>
        </p:txBody>
      </p:sp>
      <p:sp>
        <p:nvSpPr>
          <p:cNvPr id="8" name="TextBox 7"/>
          <p:cNvSpPr txBox="1"/>
          <p:nvPr/>
        </p:nvSpPr>
        <p:spPr>
          <a:xfrm>
            <a:off x="508474" y="1323319"/>
            <a:ext cx="4875377" cy="400110"/>
          </a:xfrm>
          <a:prstGeom prst="rect">
            <a:avLst/>
          </a:prstGeom>
          <a:noFill/>
        </p:spPr>
        <p:txBody>
          <a:bodyPr wrap="square" rtlCol="0">
            <a:spAutoFit/>
          </a:bodyPr>
          <a:lstStyle/>
          <a:p>
            <a:r>
              <a:rPr lang="en-US" altLang="ko-KR" sz="2000" b="1" i="1" dirty="0" smtClean="0"/>
              <a:t>Commissions for quality maintenance</a:t>
            </a:r>
          </a:p>
        </p:txBody>
      </p:sp>
      <p:sp>
        <p:nvSpPr>
          <p:cNvPr id="9" name="TextBox 8"/>
          <p:cNvSpPr txBox="1"/>
          <p:nvPr/>
        </p:nvSpPr>
        <p:spPr>
          <a:xfrm>
            <a:off x="508474" y="1723430"/>
            <a:ext cx="8635526" cy="3662541"/>
          </a:xfrm>
          <a:prstGeom prst="rect">
            <a:avLst/>
          </a:prstGeom>
          <a:noFill/>
        </p:spPr>
        <p:txBody>
          <a:bodyPr wrap="square" rtlCol="0">
            <a:spAutoFit/>
          </a:bodyPr>
          <a:lstStyle/>
          <a:p>
            <a:pPr fontAlgn="base"/>
            <a:r>
              <a:rPr lang="en-US" altLang="ko-KR" dirty="0"/>
              <a:t>• National Technical Qualification Policy Council</a:t>
            </a:r>
          </a:p>
          <a:p>
            <a:pPr fontAlgn="base"/>
            <a:r>
              <a:rPr lang="en-US" altLang="ko-KR" sz="1600" dirty="0" smtClean="0"/>
              <a:t>  * </a:t>
            </a:r>
            <a:r>
              <a:rPr lang="en-US" altLang="ko-KR" sz="1600" dirty="0"/>
              <a:t>deliberation on important matters relating to the national technical qualification system.</a:t>
            </a:r>
          </a:p>
          <a:p>
            <a:pPr fontAlgn="base"/>
            <a:r>
              <a:rPr lang="en-US" altLang="ko-KR" dirty="0" smtClean="0"/>
              <a:t>   - </a:t>
            </a:r>
            <a:r>
              <a:rPr lang="en-US" altLang="ko-KR" dirty="0"/>
              <a:t>Matters relating to the formulation of basic plans</a:t>
            </a:r>
          </a:p>
          <a:p>
            <a:pPr fontAlgn="base"/>
            <a:r>
              <a:rPr lang="en-US" altLang="ko-KR" dirty="0" smtClean="0"/>
              <a:t>   - </a:t>
            </a:r>
            <a:r>
              <a:rPr lang="en-US" altLang="ko-KR" dirty="0"/>
              <a:t>Matters relating to the adoption of major policies, among the duties of the State</a:t>
            </a:r>
          </a:p>
          <a:p>
            <a:pPr fontAlgn="base"/>
            <a:r>
              <a:rPr lang="en-US" altLang="ko-KR" dirty="0" smtClean="0"/>
              <a:t>   - </a:t>
            </a:r>
            <a:r>
              <a:rPr lang="en-US" altLang="ko-KR" dirty="0"/>
              <a:t>Matters relating to the establishment, etc. of the national technical </a:t>
            </a:r>
            <a:r>
              <a:rPr lang="en-US" altLang="ko-KR" dirty="0" smtClean="0"/>
              <a:t>qualification</a:t>
            </a:r>
          </a:p>
          <a:p>
            <a:pPr fontAlgn="base"/>
            <a:r>
              <a:rPr lang="en-US" altLang="ko-KR" dirty="0"/>
              <a:t> </a:t>
            </a:r>
            <a:r>
              <a:rPr lang="en-US" altLang="ko-KR" dirty="0" smtClean="0"/>
              <a:t>     </a:t>
            </a:r>
            <a:r>
              <a:rPr lang="en-US" altLang="ko-KR" dirty="0"/>
              <a:t>information system</a:t>
            </a:r>
          </a:p>
          <a:p>
            <a:pPr fontAlgn="base"/>
            <a:r>
              <a:rPr lang="en-US" altLang="ko-KR" dirty="0" smtClean="0"/>
              <a:t>   - </a:t>
            </a:r>
            <a:r>
              <a:rPr lang="en-US" altLang="ko-KR" dirty="0"/>
              <a:t>Matters relating to the grades and occupational fields of national technical </a:t>
            </a:r>
            <a:endParaRPr lang="en-US" altLang="ko-KR" dirty="0" smtClean="0"/>
          </a:p>
          <a:p>
            <a:pPr fontAlgn="base"/>
            <a:r>
              <a:rPr lang="en-US" altLang="ko-KR" dirty="0"/>
              <a:t> </a:t>
            </a:r>
            <a:r>
              <a:rPr lang="en-US" altLang="ko-KR" dirty="0" smtClean="0"/>
              <a:t>    qualification </a:t>
            </a:r>
            <a:r>
              <a:rPr lang="en-US" altLang="ko-KR" dirty="0"/>
              <a:t>and the establishment, change, and repeal of the categories of national </a:t>
            </a:r>
            <a:r>
              <a:rPr lang="en-US" altLang="ko-KR" dirty="0" smtClean="0"/>
              <a:t> </a:t>
            </a:r>
          </a:p>
          <a:p>
            <a:pPr fontAlgn="base"/>
            <a:r>
              <a:rPr lang="en-US" altLang="ko-KR" dirty="0"/>
              <a:t> </a:t>
            </a:r>
            <a:r>
              <a:rPr lang="en-US" altLang="ko-KR" dirty="0" smtClean="0"/>
              <a:t>    technical </a:t>
            </a:r>
            <a:r>
              <a:rPr lang="en-US" altLang="ko-KR" dirty="0"/>
              <a:t>qualification</a:t>
            </a:r>
          </a:p>
          <a:p>
            <a:pPr fontAlgn="base"/>
            <a:r>
              <a:rPr lang="en-US" altLang="ko-KR" dirty="0" smtClean="0"/>
              <a:t>   - </a:t>
            </a:r>
            <a:r>
              <a:rPr lang="en-US" altLang="ko-KR" dirty="0"/>
              <a:t>Matters relating to the final determination, etc. of the categories of national </a:t>
            </a:r>
            <a:endParaRPr lang="en-US" altLang="ko-KR" dirty="0" smtClean="0"/>
          </a:p>
          <a:p>
            <a:pPr fontAlgn="base"/>
            <a:r>
              <a:rPr lang="en-US" altLang="ko-KR" dirty="0"/>
              <a:t> </a:t>
            </a:r>
            <a:r>
              <a:rPr lang="en-US" altLang="ko-KR" dirty="0" smtClean="0"/>
              <a:t>    technical </a:t>
            </a:r>
            <a:r>
              <a:rPr lang="en-US" altLang="ko-KR" dirty="0"/>
              <a:t>qualification, the examination for which can be administered only by the State</a:t>
            </a:r>
          </a:p>
          <a:p>
            <a:pPr fontAlgn="base"/>
            <a:r>
              <a:rPr lang="en-US" altLang="ko-KR" dirty="0" smtClean="0"/>
              <a:t>   - </a:t>
            </a:r>
            <a:r>
              <a:rPr lang="en-US" altLang="ko-KR" dirty="0"/>
              <a:t>Matters relating to the mutual recognition of national technical qualification among </a:t>
            </a:r>
            <a:endParaRPr lang="en-US" altLang="ko-KR" dirty="0" smtClean="0"/>
          </a:p>
          <a:p>
            <a:pPr fontAlgn="base"/>
            <a:r>
              <a:rPr lang="en-US" altLang="ko-KR" dirty="0"/>
              <a:t> </a:t>
            </a:r>
            <a:r>
              <a:rPr lang="en-US" altLang="ko-KR" dirty="0" smtClean="0"/>
              <a:t>    countries</a:t>
            </a:r>
            <a:endParaRPr lang="en-US" altLang="ko-KR" dirty="0"/>
          </a:p>
        </p:txBody>
      </p:sp>
      <p:sp>
        <p:nvSpPr>
          <p:cNvPr id="10" name="TextBox 9"/>
          <p:cNvSpPr txBox="1"/>
          <p:nvPr/>
        </p:nvSpPr>
        <p:spPr>
          <a:xfrm>
            <a:off x="619569" y="5402363"/>
            <a:ext cx="8199691" cy="1200329"/>
          </a:xfrm>
          <a:prstGeom prst="rect">
            <a:avLst/>
          </a:prstGeom>
          <a:noFill/>
        </p:spPr>
        <p:txBody>
          <a:bodyPr wrap="square" rtlCol="0">
            <a:spAutoFit/>
          </a:bodyPr>
          <a:lstStyle/>
          <a:p>
            <a:pPr fontAlgn="base"/>
            <a:r>
              <a:rPr lang="en-US" altLang="ko-KR" dirty="0" smtClean="0"/>
              <a:t>• </a:t>
            </a:r>
            <a:r>
              <a:rPr lang="en-US" altLang="ko-KR" dirty="0"/>
              <a:t>S</a:t>
            </a:r>
            <a:r>
              <a:rPr lang="en-US" altLang="ko-KR" dirty="0" smtClean="0"/>
              <a:t>pecialized committees</a:t>
            </a:r>
          </a:p>
          <a:p>
            <a:pPr fontAlgn="base"/>
            <a:r>
              <a:rPr lang="en-US" altLang="ko-KR" dirty="0" smtClean="0"/>
              <a:t>   - Committee for Development of National Technical Qualification</a:t>
            </a:r>
          </a:p>
          <a:p>
            <a:pPr fontAlgn="base"/>
            <a:r>
              <a:rPr lang="en-US" altLang="ko-KR" dirty="0" smtClean="0"/>
              <a:t>   - Committee for Development of Professional Engineer System</a:t>
            </a:r>
          </a:p>
          <a:p>
            <a:pPr fontAlgn="base"/>
            <a:r>
              <a:rPr lang="en-US" altLang="ko-KR" dirty="0" smtClean="0"/>
              <a:t>   - 131 Committees for occupational sectors</a:t>
            </a:r>
          </a:p>
        </p:txBody>
      </p:sp>
      <p:sp>
        <p:nvSpPr>
          <p:cNvPr id="11" name="순서도: 판단 10"/>
          <p:cNvSpPr/>
          <p:nvPr/>
        </p:nvSpPr>
        <p:spPr>
          <a:xfrm>
            <a:off x="363196" y="1480645"/>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2" name="그림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29207536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04</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Monitoring Tools for Quality Assurance</a:t>
            </a:r>
            <a:endParaRPr lang="ko-KR" altLang="en-US" sz="3000" b="1" i="1" dirty="0"/>
          </a:p>
        </p:txBody>
      </p:sp>
      <p:sp>
        <p:nvSpPr>
          <p:cNvPr id="8" name="TextBox 7"/>
          <p:cNvSpPr txBox="1"/>
          <p:nvPr/>
        </p:nvSpPr>
        <p:spPr>
          <a:xfrm>
            <a:off x="289018" y="1363715"/>
            <a:ext cx="8481702" cy="954107"/>
          </a:xfrm>
          <a:prstGeom prst="rect">
            <a:avLst/>
          </a:prstGeom>
          <a:noFill/>
        </p:spPr>
        <p:txBody>
          <a:bodyPr wrap="square" rtlCol="0">
            <a:spAutoFit/>
          </a:bodyPr>
          <a:lstStyle/>
          <a:p>
            <a:r>
              <a:rPr lang="en-US" altLang="ko-KR" sz="2000" b="1" i="1" dirty="0" smtClean="0"/>
              <a:t>Availability Evaluation</a:t>
            </a:r>
          </a:p>
          <a:p>
            <a:r>
              <a:rPr lang="en-US" altLang="ko-KR" b="1" i="1" dirty="0" smtClean="0">
                <a:solidFill>
                  <a:srgbClr val="FF0000"/>
                </a:solidFill>
              </a:rPr>
              <a:t> </a:t>
            </a:r>
            <a:r>
              <a:rPr lang="en-US" altLang="ko-KR" dirty="0" smtClean="0"/>
              <a:t>• </a:t>
            </a:r>
            <a:r>
              <a:rPr lang="en-US" altLang="ko-KR" dirty="0" smtClean="0"/>
              <a:t>Investigate human resources manager and open the results that NTQ </a:t>
            </a:r>
            <a:r>
              <a:rPr lang="en-US" altLang="ko-KR" dirty="0" smtClean="0"/>
              <a:t>help to ‘Finding Jobs’, ‘Employment’,  ‘Wages’ annually</a:t>
            </a:r>
            <a:endParaRPr lang="ko-KR" altLang="en-US" sz="1400" dirty="0"/>
          </a:p>
        </p:txBody>
      </p:sp>
      <p:sp>
        <p:nvSpPr>
          <p:cNvPr id="9" name="TextBox 8"/>
          <p:cNvSpPr txBox="1"/>
          <p:nvPr/>
        </p:nvSpPr>
        <p:spPr>
          <a:xfrm>
            <a:off x="289018" y="2365458"/>
            <a:ext cx="8864126" cy="1231106"/>
          </a:xfrm>
          <a:prstGeom prst="rect">
            <a:avLst/>
          </a:prstGeom>
          <a:noFill/>
        </p:spPr>
        <p:txBody>
          <a:bodyPr wrap="square" rtlCol="0">
            <a:spAutoFit/>
          </a:bodyPr>
          <a:lstStyle/>
          <a:p>
            <a:r>
              <a:rPr lang="en-US" altLang="ko-KR" sz="2000" b="1" i="1" dirty="0" smtClean="0"/>
              <a:t>Category adjustment</a:t>
            </a:r>
          </a:p>
          <a:p>
            <a:pPr fontAlgn="base"/>
            <a:r>
              <a:rPr lang="en-US" altLang="ko-KR" b="1" i="1" dirty="0" smtClean="0"/>
              <a:t> </a:t>
            </a:r>
            <a:r>
              <a:rPr lang="en-US" altLang="ko-KR" dirty="0" smtClean="0"/>
              <a:t>• </a:t>
            </a:r>
            <a:r>
              <a:rPr lang="en-US" altLang="ko-KR" dirty="0"/>
              <a:t>According to the result of Availability Evaluation, the needs of industrial circles and a demand </a:t>
            </a:r>
            <a:r>
              <a:rPr lang="en-US" altLang="ko-KR" dirty="0" smtClean="0"/>
              <a:t>of </a:t>
            </a:r>
            <a:r>
              <a:rPr lang="en-US" altLang="ko-KR" dirty="0" smtClean="0"/>
              <a:t>the </a:t>
            </a:r>
            <a:r>
              <a:rPr lang="en-US" altLang="ko-KR" dirty="0"/>
              <a:t>government, the categories of national technical qualification are established, changed, and </a:t>
            </a:r>
            <a:r>
              <a:rPr lang="en-US" altLang="ko-KR" dirty="0" smtClean="0"/>
              <a:t>repealed</a:t>
            </a:r>
            <a:r>
              <a:rPr lang="en-US" altLang="ko-KR" dirty="0"/>
              <a:t>.</a:t>
            </a:r>
          </a:p>
        </p:txBody>
      </p:sp>
      <p:sp>
        <p:nvSpPr>
          <p:cNvPr id="10" name="TextBox 9"/>
          <p:cNvSpPr txBox="1"/>
          <p:nvPr/>
        </p:nvSpPr>
        <p:spPr>
          <a:xfrm>
            <a:off x="289018" y="3627460"/>
            <a:ext cx="8481702" cy="1508105"/>
          </a:xfrm>
          <a:prstGeom prst="rect">
            <a:avLst/>
          </a:prstGeom>
          <a:noFill/>
        </p:spPr>
        <p:txBody>
          <a:bodyPr wrap="square" rtlCol="0">
            <a:spAutoFit/>
          </a:bodyPr>
          <a:lstStyle/>
          <a:p>
            <a:r>
              <a:rPr lang="en-US" altLang="ko-KR" sz="2000" b="1" i="1" dirty="0" smtClean="0"/>
              <a:t>Sunset Code</a:t>
            </a:r>
          </a:p>
          <a:p>
            <a:pPr fontAlgn="base"/>
            <a:r>
              <a:rPr lang="en-US" altLang="ko-KR" b="1" i="1" dirty="0" smtClean="0"/>
              <a:t> </a:t>
            </a:r>
            <a:r>
              <a:rPr lang="en-US" altLang="ko-KR" dirty="0" smtClean="0"/>
              <a:t>• </a:t>
            </a:r>
            <a:r>
              <a:rPr lang="en-US" altLang="ko-KR" dirty="0"/>
              <a:t>Question Making Standards is not only for Question Making but also VET curriculum formation </a:t>
            </a:r>
            <a:r>
              <a:rPr lang="en-US" altLang="ko-KR" dirty="0" smtClean="0"/>
              <a:t>and </a:t>
            </a:r>
            <a:r>
              <a:rPr lang="en-US" altLang="ko-KR" dirty="0"/>
              <a:t>textbook writing</a:t>
            </a:r>
            <a:r>
              <a:rPr lang="en-US" altLang="ko-KR" dirty="0" smtClean="0"/>
              <a:t>.</a:t>
            </a:r>
          </a:p>
          <a:p>
            <a:pPr fontAlgn="base"/>
            <a:r>
              <a:rPr lang="en-US" altLang="ko-KR" dirty="0" smtClean="0"/>
              <a:t> • </a:t>
            </a:r>
            <a:r>
              <a:rPr lang="en-US" altLang="ko-KR" dirty="0" smtClean="0"/>
              <a:t>Make Question Making Standards out</a:t>
            </a:r>
            <a:r>
              <a:rPr lang="en-US" altLang="ko-KR" dirty="0" smtClean="0"/>
              <a:t> based on job analysis and open,  keep </a:t>
            </a:r>
            <a:r>
              <a:rPr lang="en-US" altLang="ko-KR" dirty="0" smtClean="0"/>
              <a:t>contents up to date </a:t>
            </a:r>
            <a:r>
              <a:rPr lang="en-US" altLang="ko-KR" dirty="0" smtClean="0"/>
              <a:t>through apply </a:t>
            </a:r>
            <a:r>
              <a:rPr lang="en-US" altLang="ko-KR" dirty="0" smtClean="0"/>
              <a:t>sunset code</a:t>
            </a:r>
            <a:endParaRPr lang="en-US" altLang="ko-KR" dirty="0"/>
          </a:p>
        </p:txBody>
      </p:sp>
      <p:sp>
        <p:nvSpPr>
          <p:cNvPr id="11" name="TextBox 10"/>
          <p:cNvSpPr txBox="1"/>
          <p:nvPr/>
        </p:nvSpPr>
        <p:spPr>
          <a:xfrm>
            <a:off x="289018" y="5181849"/>
            <a:ext cx="8481702" cy="1261884"/>
          </a:xfrm>
          <a:prstGeom prst="rect">
            <a:avLst/>
          </a:prstGeom>
          <a:noFill/>
        </p:spPr>
        <p:txBody>
          <a:bodyPr wrap="square" rtlCol="0">
            <a:spAutoFit/>
          </a:bodyPr>
          <a:lstStyle/>
          <a:p>
            <a:r>
              <a:rPr lang="en-US" altLang="ko-KR" sz="2000" b="1" i="1" dirty="0" smtClean="0"/>
              <a:t>Question bank system(database)</a:t>
            </a:r>
          </a:p>
          <a:p>
            <a:pPr fontAlgn="base"/>
            <a:r>
              <a:rPr lang="en-US" altLang="ko-KR" sz="2000" dirty="0" smtClean="0"/>
              <a:t>• </a:t>
            </a:r>
            <a:r>
              <a:rPr lang="en-US" altLang="ko-KR" dirty="0" smtClean="0"/>
              <a:t>Question Making people who best qualified in that field</a:t>
            </a:r>
          </a:p>
          <a:p>
            <a:pPr fontAlgn="base"/>
            <a:r>
              <a:rPr lang="en-US" altLang="ko-KR" dirty="0" smtClean="0"/>
              <a:t>• Another experts review the degree of completion and  level of difficulty</a:t>
            </a:r>
          </a:p>
          <a:p>
            <a:pPr fontAlgn="base"/>
            <a:r>
              <a:rPr lang="en-US" altLang="ko-KR" dirty="0" smtClean="0"/>
              <a:t>• Adjust </a:t>
            </a:r>
            <a:r>
              <a:rPr lang="en-US" altLang="ko-KR" dirty="0" smtClean="0"/>
              <a:t>level of difficulty, </a:t>
            </a:r>
            <a:r>
              <a:rPr lang="en-US" altLang="ko-KR" dirty="0" smtClean="0"/>
              <a:t>renewal and discard through regular review</a:t>
            </a:r>
            <a:endParaRPr lang="ko-KR" altLang="en-US" sz="1400" dirty="0"/>
          </a:p>
        </p:txBody>
      </p:sp>
      <p:sp>
        <p:nvSpPr>
          <p:cNvPr id="12" name="순서도: 판단 11"/>
          <p:cNvSpPr/>
          <p:nvPr/>
        </p:nvSpPr>
        <p:spPr>
          <a:xfrm>
            <a:off x="122376" y="1505819"/>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순서도: 판단 12"/>
          <p:cNvSpPr/>
          <p:nvPr/>
        </p:nvSpPr>
        <p:spPr>
          <a:xfrm>
            <a:off x="122376" y="2539681"/>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순서도: 판단 13"/>
          <p:cNvSpPr/>
          <p:nvPr/>
        </p:nvSpPr>
        <p:spPr>
          <a:xfrm>
            <a:off x="122376" y="3776519"/>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순서도: 판단 14"/>
          <p:cNvSpPr/>
          <p:nvPr/>
        </p:nvSpPr>
        <p:spPr>
          <a:xfrm>
            <a:off x="122376" y="5338619"/>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6" name="그림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2849709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05</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Evaluation on the Agencies</a:t>
            </a:r>
            <a:endParaRPr lang="ko-KR" altLang="en-US" sz="3000" b="1" i="1" dirty="0"/>
          </a:p>
        </p:txBody>
      </p:sp>
      <p:sp>
        <p:nvSpPr>
          <p:cNvPr id="8" name="TextBox 7"/>
          <p:cNvSpPr txBox="1"/>
          <p:nvPr/>
        </p:nvSpPr>
        <p:spPr>
          <a:xfrm>
            <a:off x="349950" y="1774419"/>
            <a:ext cx="8481702" cy="954107"/>
          </a:xfrm>
          <a:prstGeom prst="rect">
            <a:avLst/>
          </a:prstGeom>
          <a:noFill/>
        </p:spPr>
        <p:txBody>
          <a:bodyPr wrap="square" rtlCol="0">
            <a:spAutoFit/>
          </a:bodyPr>
          <a:lstStyle/>
          <a:p>
            <a:r>
              <a:rPr lang="en-US" altLang="ko-KR" sz="2000" b="1" i="1" dirty="0" smtClean="0"/>
              <a:t>Annual </a:t>
            </a:r>
            <a:r>
              <a:rPr lang="en-US" altLang="ko-KR" sz="2000" b="1" i="1" dirty="0" smtClean="0"/>
              <a:t>evaluation of Entrusted Institutions(Government → Agencies)</a:t>
            </a:r>
          </a:p>
          <a:p>
            <a:pPr fontAlgn="base"/>
            <a:r>
              <a:rPr lang="en-US" altLang="ko-KR" b="1" i="1" dirty="0" smtClean="0"/>
              <a:t> </a:t>
            </a:r>
            <a:r>
              <a:rPr lang="en-US" altLang="ko-KR" dirty="0" smtClean="0"/>
              <a:t>• </a:t>
            </a:r>
            <a:r>
              <a:rPr lang="en-US" altLang="ko-KR" dirty="0"/>
              <a:t>The Minister of Employment and Labor may evaluate the entrusted institutions to raise the </a:t>
            </a:r>
            <a:r>
              <a:rPr lang="en-US" altLang="ko-KR" dirty="0" smtClean="0"/>
              <a:t>quality </a:t>
            </a:r>
            <a:r>
              <a:rPr lang="en-US" altLang="ko-KR" dirty="0"/>
              <a:t>of affairs relating to national technical </a:t>
            </a:r>
            <a:r>
              <a:rPr lang="en-US" altLang="ko-KR" dirty="0" smtClean="0"/>
              <a:t>qualification examinations</a:t>
            </a:r>
            <a:endParaRPr lang="en-US" altLang="ko-KR" dirty="0"/>
          </a:p>
        </p:txBody>
      </p:sp>
      <p:sp>
        <p:nvSpPr>
          <p:cNvPr id="9" name="TextBox 8"/>
          <p:cNvSpPr txBox="1"/>
          <p:nvPr/>
        </p:nvSpPr>
        <p:spPr>
          <a:xfrm>
            <a:off x="349950" y="3152087"/>
            <a:ext cx="8794050" cy="677108"/>
          </a:xfrm>
          <a:prstGeom prst="rect">
            <a:avLst/>
          </a:prstGeom>
          <a:noFill/>
        </p:spPr>
        <p:txBody>
          <a:bodyPr wrap="square" rtlCol="0">
            <a:spAutoFit/>
          </a:bodyPr>
          <a:lstStyle/>
          <a:p>
            <a:r>
              <a:rPr lang="en-US" altLang="ko-KR" sz="2000" b="1" i="1" dirty="0" smtClean="0"/>
              <a:t>National contentment survey(Citizen → Agencies) </a:t>
            </a:r>
          </a:p>
          <a:p>
            <a:pPr fontAlgn="base"/>
            <a:r>
              <a:rPr lang="en-US" altLang="ko-KR" b="1" i="1" dirty="0" smtClean="0"/>
              <a:t> </a:t>
            </a:r>
            <a:r>
              <a:rPr lang="en-US" altLang="ko-KR" dirty="0" smtClean="0"/>
              <a:t>• </a:t>
            </a:r>
            <a:r>
              <a:rPr lang="en-US" altLang="ko-KR" dirty="0" smtClean="0"/>
              <a:t> Graded </a:t>
            </a:r>
            <a:r>
              <a:rPr lang="en-US" altLang="ko-KR" dirty="0" smtClean="0"/>
              <a:t>human resources and </a:t>
            </a:r>
            <a:r>
              <a:rPr lang="en-US" altLang="ko-KR" dirty="0" smtClean="0"/>
              <a:t>financial aid as a result</a:t>
            </a:r>
            <a:r>
              <a:rPr lang="en-US" altLang="ko-KR" dirty="0" smtClean="0"/>
              <a:t> of </a:t>
            </a:r>
            <a:r>
              <a:rPr lang="en-US" altLang="ko-KR" dirty="0" smtClean="0"/>
              <a:t>customer satisfaction survey</a:t>
            </a:r>
            <a:endParaRPr lang="ko-KR" altLang="en-US" sz="1400" dirty="0"/>
          </a:p>
        </p:txBody>
      </p:sp>
      <p:sp>
        <p:nvSpPr>
          <p:cNvPr id="10" name="TextBox 9"/>
          <p:cNvSpPr txBox="1"/>
          <p:nvPr/>
        </p:nvSpPr>
        <p:spPr>
          <a:xfrm>
            <a:off x="349950" y="4328587"/>
            <a:ext cx="8481702" cy="954107"/>
          </a:xfrm>
          <a:prstGeom prst="rect">
            <a:avLst/>
          </a:prstGeom>
          <a:noFill/>
        </p:spPr>
        <p:txBody>
          <a:bodyPr wrap="square" rtlCol="0">
            <a:spAutoFit/>
          </a:bodyPr>
          <a:lstStyle/>
          <a:p>
            <a:r>
              <a:rPr lang="en-US" altLang="ko-KR" sz="2000" b="1" i="1" dirty="0" smtClean="0"/>
              <a:t>Inspection(Agencies self)</a:t>
            </a:r>
          </a:p>
          <a:p>
            <a:pPr fontAlgn="base"/>
            <a:r>
              <a:rPr lang="en-US" altLang="ko-KR" b="1" i="1" dirty="0" smtClean="0"/>
              <a:t> </a:t>
            </a:r>
            <a:r>
              <a:rPr lang="en-US" altLang="ko-KR" dirty="0" smtClean="0"/>
              <a:t>• </a:t>
            </a:r>
            <a:r>
              <a:rPr lang="en-US" altLang="ko-KR" dirty="0" smtClean="0"/>
              <a:t> Verify propriety of qualifications operating system and quality assurance through regular/permanent inspection</a:t>
            </a:r>
            <a:endParaRPr lang="ko-KR" altLang="en-US" sz="1400" dirty="0"/>
          </a:p>
        </p:txBody>
      </p:sp>
      <p:sp>
        <p:nvSpPr>
          <p:cNvPr id="11" name="순서도: 판단 10"/>
          <p:cNvSpPr/>
          <p:nvPr/>
        </p:nvSpPr>
        <p:spPr>
          <a:xfrm>
            <a:off x="204672" y="1928307"/>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순서도: 판단 11"/>
          <p:cNvSpPr/>
          <p:nvPr/>
        </p:nvSpPr>
        <p:spPr>
          <a:xfrm>
            <a:off x="204672" y="3299452"/>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순서도: 판단 12"/>
          <p:cNvSpPr/>
          <p:nvPr/>
        </p:nvSpPr>
        <p:spPr>
          <a:xfrm>
            <a:off x="204672" y="4475952"/>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4" name="그림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17682990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06</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The recent changes in NTQ Framework</a:t>
            </a:r>
            <a:endParaRPr lang="ko-KR" altLang="en-US" sz="3000" b="1" i="1" dirty="0"/>
          </a:p>
        </p:txBody>
      </p:sp>
      <p:sp>
        <p:nvSpPr>
          <p:cNvPr id="8" name="TextBox 7"/>
          <p:cNvSpPr txBox="1"/>
          <p:nvPr/>
        </p:nvSpPr>
        <p:spPr>
          <a:xfrm>
            <a:off x="272096" y="1301603"/>
            <a:ext cx="8862759" cy="1323439"/>
          </a:xfrm>
          <a:prstGeom prst="rect">
            <a:avLst/>
          </a:prstGeom>
          <a:noFill/>
        </p:spPr>
        <p:txBody>
          <a:bodyPr wrap="square" rtlCol="0">
            <a:spAutoFit/>
          </a:bodyPr>
          <a:lstStyle/>
          <a:p>
            <a:r>
              <a:rPr lang="en-US" altLang="ko-KR" sz="2000" b="1" i="1" dirty="0" smtClean="0"/>
              <a:t>(2013-2014) </a:t>
            </a:r>
            <a:r>
              <a:rPr lang="en-US" altLang="ko-KR" sz="2000" b="1" i="1" dirty="0" smtClean="0"/>
              <a:t>Complete development NCS</a:t>
            </a:r>
          </a:p>
          <a:p>
            <a:r>
              <a:rPr lang="en-US" altLang="ko-KR" sz="2000" b="1" i="1" dirty="0"/>
              <a:t>	 </a:t>
            </a:r>
            <a:r>
              <a:rPr lang="en-US" altLang="ko-KR" sz="2000" b="1" i="1" dirty="0" smtClean="0"/>
              <a:t>      Utilize in education and training, recruitment</a:t>
            </a:r>
            <a:endParaRPr lang="en-US" altLang="ko-KR" sz="1600" dirty="0" smtClean="0">
              <a:solidFill>
                <a:srgbClr val="FF0000"/>
              </a:solidFill>
            </a:endParaRPr>
          </a:p>
          <a:p>
            <a:r>
              <a:rPr lang="en-US" altLang="ko-KR" sz="2000" b="1" i="1" dirty="0" smtClean="0"/>
              <a:t>(2015-2016) </a:t>
            </a:r>
            <a:r>
              <a:rPr lang="en-US" altLang="ko-KR" sz="2000" b="1" i="1" dirty="0" smtClean="0"/>
              <a:t>Reconstruct </a:t>
            </a:r>
            <a:r>
              <a:rPr lang="en-US" altLang="ko-KR" sz="2000" b="1" i="1" dirty="0"/>
              <a:t>q</a:t>
            </a:r>
            <a:r>
              <a:rPr lang="en-US" altLang="ko-KR" sz="2000" b="1" i="1" dirty="0" smtClean="0"/>
              <a:t>ualifications </a:t>
            </a:r>
            <a:r>
              <a:rPr lang="en-US" altLang="ko-KR" sz="2000" b="1" i="1" dirty="0"/>
              <a:t>framework </a:t>
            </a:r>
            <a:r>
              <a:rPr lang="en-US" altLang="ko-KR" sz="2000" b="1" i="1" dirty="0" smtClean="0"/>
              <a:t>through introduce NCS to NTQ </a:t>
            </a:r>
            <a:endParaRPr lang="en-US" altLang="ko-KR" sz="1600" dirty="0" smtClean="0">
              <a:solidFill>
                <a:srgbClr val="FF0000"/>
              </a:solidFill>
            </a:endParaRPr>
          </a:p>
          <a:p>
            <a:r>
              <a:rPr lang="en-US" altLang="ko-KR" sz="2000" b="1" i="1" dirty="0" smtClean="0"/>
              <a:t>(2017-2018) </a:t>
            </a:r>
            <a:r>
              <a:rPr lang="en-US" altLang="ko-KR" sz="2000" b="1" i="1" dirty="0" smtClean="0"/>
              <a:t>Consolidate</a:t>
            </a:r>
            <a:r>
              <a:rPr lang="en-US" altLang="ko-KR" sz="2000" b="1" i="1" dirty="0" smtClean="0"/>
              <a:t> </a:t>
            </a:r>
            <a:r>
              <a:rPr lang="en-US" altLang="ko-KR" sz="2000" b="1" i="1" dirty="0"/>
              <a:t>m</a:t>
            </a:r>
            <a:r>
              <a:rPr lang="en-US" altLang="ko-KR" sz="2000" b="1" i="1" dirty="0" smtClean="0"/>
              <a:t>obility between nations</a:t>
            </a:r>
            <a:r>
              <a:rPr lang="en-US" altLang="ko-KR" sz="2000" b="1" i="1" dirty="0" smtClean="0"/>
              <a:t> through establish NQF</a:t>
            </a:r>
            <a:endParaRPr lang="ko-KR" altLang="en-US" sz="1600" dirty="0">
              <a:solidFill>
                <a:srgbClr val="FF0000"/>
              </a:solidFill>
            </a:endParaRPr>
          </a:p>
        </p:txBody>
      </p:sp>
      <p:sp>
        <p:nvSpPr>
          <p:cNvPr id="10" name="순서도: 판단 9"/>
          <p:cNvSpPr/>
          <p:nvPr/>
        </p:nvSpPr>
        <p:spPr>
          <a:xfrm>
            <a:off x="126819" y="1456035"/>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순서도: 판단 10"/>
          <p:cNvSpPr/>
          <p:nvPr/>
        </p:nvSpPr>
        <p:spPr>
          <a:xfrm>
            <a:off x="126819" y="2043474"/>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순서도: 판단 11"/>
          <p:cNvSpPr/>
          <p:nvPr/>
        </p:nvSpPr>
        <p:spPr>
          <a:xfrm>
            <a:off x="126819" y="2350497"/>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3" name="그림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grpSp>
        <p:nvGrpSpPr>
          <p:cNvPr id="14" name="그룹 13"/>
          <p:cNvGrpSpPr/>
          <p:nvPr/>
        </p:nvGrpSpPr>
        <p:grpSpPr>
          <a:xfrm>
            <a:off x="668944" y="2610616"/>
            <a:ext cx="7864031" cy="3875908"/>
            <a:chOff x="815665" y="1875143"/>
            <a:chExt cx="7450097" cy="4279133"/>
          </a:xfrm>
        </p:grpSpPr>
        <p:sp>
          <p:nvSpPr>
            <p:cNvPr id="15" name="육각형 14"/>
            <p:cNvSpPr/>
            <p:nvPr/>
          </p:nvSpPr>
          <p:spPr>
            <a:xfrm>
              <a:off x="3046566" y="3123202"/>
              <a:ext cx="1827432" cy="1488184"/>
            </a:xfrm>
            <a:prstGeom prst="hexagon">
              <a:avLst/>
            </a:prstGeom>
            <a:gradFill>
              <a:gsLst>
                <a:gs pos="44000">
                  <a:srgbClr val="00B0F0"/>
                </a:gs>
                <a:gs pos="100000">
                  <a:schemeClr val="bg1">
                    <a:lumMod val="95000"/>
                  </a:schemeClr>
                </a:gs>
              </a:gsLst>
              <a:lin ang="18900000" scaled="1"/>
            </a:gradFill>
            <a:ln w="19050">
              <a:solidFill>
                <a:srgbClr val="FF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6" name="그룹 15"/>
            <p:cNvGrpSpPr/>
            <p:nvPr/>
          </p:nvGrpSpPr>
          <p:grpSpPr>
            <a:xfrm>
              <a:off x="815665" y="1875143"/>
              <a:ext cx="7450097" cy="4279133"/>
              <a:chOff x="815665" y="1875143"/>
              <a:chExt cx="7450097" cy="4279133"/>
            </a:xfrm>
          </p:grpSpPr>
          <p:sp>
            <p:nvSpPr>
              <p:cNvPr id="17" name="위쪽 화살표 16"/>
              <p:cNvSpPr/>
              <p:nvPr/>
            </p:nvSpPr>
            <p:spPr>
              <a:xfrm>
                <a:off x="1483415" y="5426659"/>
                <a:ext cx="235406" cy="340385"/>
              </a:xfrm>
              <a:prstGeom prst="upArrow">
                <a:avLst>
                  <a:gd name="adj1" fmla="val 32039"/>
                  <a:gd name="adj2" fmla="val 55327"/>
                </a:avLst>
              </a:prstGeom>
              <a:gradFill flip="none" rotWithShape="1">
                <a:gsLst>
                  <a:gs pos="33000">
                    <a:srgbClr val="00B0F0"/>
                  </a:gs>
                  <a:gs pos="100000">
                    <a:schemeClr val="bg1">
                      <a:alpha val="3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위쪽 화살표 17"/>
              <p:cNvSpPr/>
              <p:nvPr/>
            </p:nvSpPr>
            <p:spPr>
              <a:xfrm>
                <a:off x="6521939" y="4354260"/>
                <a:ext cx="221828" cy="1724482"/>
              </a:xfrm>
              <a:prstGeom prst="upArrow">
                <a:avLst>
                  <a:gd name="adj1" fmla="val 32039"/>
                  <a:gd name="adj2" fmla="val 55327"/>
                </a:avLst>
              </a:prstGeom>
              <a:gradFill flip="none" rotWithShape="1">
                <a:gsLst>
                  <a:gs pos="33000">
                    <a:srgbClr val="00B0F0"/>
                  </a:gs>
                  <a:gs pos="100000">
                    <a:schemeClr val="bg1">
                      <a:alpha val="3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모서리가 둥근 직사각형 18"/>
              <p:cNvSpPr/>
              <p:nvPr/>
            </p:nvSpPr>
            <p:spPr>
              <a:xfrm>
                <a:off x="815665" y="1875143"/>
                <a:ext cx="7257673" cy="369923"/>
              </a:xfrm>
              <a:prstGeom prst="roundRect">
                <a:avLst>
                  <a:gd name="adj" fmla="val 50000"/>
                </a:avLst>
              </a:prstGeom>
              <a:noFill/>
              <a:ln w="15875">
                <a:solidFill>
                  <a:srgbClr val="0070C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Box 19"/>
              <p:cNvSpPr txBox="1"/>
              <p:nvPr/>
            </p:nvSpPr>
            <p:spPr>
              <a:xfrm>
                <a:off x="1042472" y="1892740"/>
                <a:ext cx="6947915" cy="352326"/>
              </a:xfrm>
              <a:prstGeom prst="rect">
                <a:avLst/>
              </a:prstGeom>
              <a:noFill/>
            </p:spPr>
            <p:txBody>
              <a:bodyPr wrap="square" rtlCol="0">
                <a:spAutoFit/>
              </a:bodyPr>
              <a:lstStyle/>
              <a:p>
                <a:r>
                  <a:rPr lang="en-US" altLang="ko-KR" sz="1400" dirty="0" smtClean="0">
                    <a:latin typeface="Berlin Sans FB" panose="020E0602020502020306" pitchFamily="34" charset="0"/>
                  </a:rPr>
                  <a:t>NQF (National Qualifications Framework) / School = Qualification = Work experience</a:t>
                </a:r>
                <a:endParaRPr lang="ko-KR" altLang="en-US" sz="1400" dirty="0">
                  <a:latin typeface="Berlin Sans FB" panose="020E0602020502020306" pitchFamily="34" charset="0"/>
                </a:endParaRPr>
              </a:p>
            </p:txBody>
          </p:sp>
          <p:sp>
            <p:nvSpPr>
              <p:cNvPr id="21" name="모서리가 둥근 직사각형 20"/>
              <p:cNvSpPr/>
              <p:nvPr/>
            </p:nvSpPr>
            <p:spPr>
              <a:xfrm>
                <a:off x="1217840" y="2375650"/>
                <a:ext cx="2789911" cy="342000"/>
              </a:xfrm>
              <a:prstGeom prst="roundRect">
                <a:avLst>
                  <a:gd name="adj" fmla="val 50000"/>
                </a:avLst>
              </a:prstGeom>
              <a:solidFill>
                <a:srgbClr val="F6D8D6"/>
              </a:solidFill>
              <a:ln w="15875">
                <a:solidFill>
                  <a:srgbClr val="E6827A">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TextBox 21"/>
              <p:cNvSpPr txBox="1"/>
              <p:nvPr/>
            </p:nvSpPr>
            <p:spPr>
              <a:xfrm>
                <a:off x="1240381" y="2378322"/>
                <a:ext cx="3475646" cy="307777"/>
              </a:xfrm>
              <a:prstGeom prst="rect">
                <a:avLst/>
              </a:prstGeom>
              <a:noFill/>
            </p:spPr>
            <p:txBody>
              <a:bodyPr wrap="square" rtlCol="0">
                <a:spAutoFit/>
              </a:bodyPr>
              <a:lstStyle/>
              <a:p>
                <a:r>
                  <a:rPr lang="en-US" altLang="ko-KR" sz="1400" dirty="0" smtClean="0">
                    <a:latin typeface="Berlin Sans FB" panose="020E0602020502020306" pitchFamily="34" charset="0"/>
                  </a:rPr>
                  <a:t>Before entering the labor market</a:t>
                </a:r>
                <a:endParaRPr lang="ko-KR" altLang="en-US" sz="1400" dirty="0">
                  <a:latin typeface="Berlin Sans FB" panose="020E0602020502020306" pitchFamily="34" charset="0"/>
                </a:endParaRPr>
              </a:p>
            </p:txBody>
          </p:sp>
          <p:sp>
            <p:nvSpPr>
              <p:cNvPr id="23" name="모서리가 둥근 직사각형 22"/>
              <p:cNvSpPr/>
              <p:nvPr/>
            </p:nvSpPr>
            <p:spPr>
              <a:xfrm>
                <a:off x="4782118" y="2390239"/>
                <a:ext cx="2790000" cy="341321"/>
              </a:xfrm>
              <a:prstGeom prst="roundRect">
                <a:avLst>
                  <a:gd name="adj" fmla="val 50000"/>
                </a:avLst>
              </a:prstGeom>
              <a:solidFill>
                <a:srgbClr val="0070C0"/>
              </a:solidFill>
              <a:ln w="15875">
                <a:solidFill>
                  <a:schemeClr val="bg1">
                    <a:lumMod val="75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TextBox 23"/>
              <p:cNvSpPr txBox="1"/>
              <p:nvPr/>
            </p:nvSpPr>
            <p:spPr>
              <a:xfrm>
                <a:off x="4891760" y="2386016"/>
                <a:ext cx="3374002" cy="307777"/>
              </a:xfrm>
              <a:prstGeom prst="rect">
                <a:avLst/>
              </a:prstGeom>
              <a:noFill/>
            </p:spPr>
            <p:txBody>
              <a:bodyPr wrap="square" rtlCol="0">
                <a:spAutoFit/>
              </a:bodyPr>
              <a:lstStyle/>
              <a:p>
                <a:r>
                  <a:rPr lang="en-US" altLang="ko-KR" sz="1400" dirty="0" smtClean="0">
                    <a:solidFill>
                      <a:schemeClr val="bg1"/>
                    </a:solidFill>
                    <a:latin typeface="Berlin Sans FB" panose="020E0602020502020306" pitchFamily="34" charset="0"/>
                  </a:rPr>
                  <a:t>After entering the labor market</a:t>
                </a:r>
                <a:endParaRPr lang="ko-KR" altLang="en-US" sz="1400" dirty="0">
                  <a:solidFill>
                    <a:schemeClr val="bg1"/>
                  </a:solidFill>
                  <a:latin typeface="Berlin Sans FB" panose="020E0602020502020306" pitchFamily="34" charset="0"/>
                </a:endParaRPr>
              </a:p>
            </p:txBody>
          </p:sp>
          <p:sp>
            <p:nvSpPr>
              <p:cNvPr id="25" name="모서리가 둥근 직사각형 24"/>
              <p:cNvSpPr/>
              <p:nvPr/>
            </p:nvSpPr>
            <p:spPr>
              <a:xfrm>
                <a:off x="1279575" y="2855421"/>
                <a:ext cx="939981" cy="2298347"/>
              </a:xfrm>
              <a:prstGeom prst="roundRect">
                <a:avLst>
                  <a:gd name="adj" fmla="val 27368"/>
                </a:avLst>
              </a:prstGeom>
              <a:no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TextBox 25"/>
              <p:cNvSpPr txBox="1"/>
              <p:nvPr/>
            </p:nvSpPr>
            <p:spPr>
              <a:xfrm>
                <a:off x="1203588" y="3708538"/>
                <a:ext cx="1091953" cy="523220"/>
              </a:xfrm>
              <a:prstGeom prst="rect">
                <a:avLst/>
              </a:prstGeom>
              <a:noFill/>
            </p:spPr>
            <p:txBody>
              <a:bodyPr wrap="square" rtlCol="0">
                <a:spAutoFit/>
              </a:bodyPr>
              <a:lstStyle/>
              <a:p>
                <a:pPr algn="ctr"/>
                <a:r>
                  <a:rPr lang="en-US" altLang="ko-KR" sz="1400" dirty="0" smtClean="0">
                    <a:solidFill>
                      <a:srgbClr val="EEB500"/>
                    </a:solidFill>
                    <a:latin typeface="Berlin Sans FB" panose="020E0602020502020306" pitchFamily="34" charset="0"/>
                  </a:rPr>
                  <a:t>Education</a:t>
                </a:r>
              </a:p>
              <a:p>
                <a:pPr algn="ctr"/>
                <a:r>
                  <a:rPr lang="en-US" altLang="ko-KR" sz="1400" dirty="0" smtClean="0">
                    <a:solidFill>
                      <a:srgbClr val="EEB500"/>
                    </a:solidFill>
                    <a:latin typeface="Berlin Sans FB" panose="020E0602020502020306" pitchFamily="34" charset="0"/>
                  </a:rPr>
                  <a:t>&amp; Training</a:t>
                </a:r>
                <a:endParaRPr lang="ko-KR" altLang="en-US" sz="1400" dirty="0">
                  <a:solidFill>
                    <a:srgbClr val="EEB500"/>
                  </a:solidFill>
                  <a:latin typeface="Berlin Sans FB" panose="020E0602020502020306" pitchFamily="34" charset="0"/>
                </a:endParaRPr>
              </a:p>
            </p:txBody>
          </p:sp>
          <p:sp>
            <p:nvSpPr>
              <p:cNvPr id="27" name="모서리가 둥근 직사각형 26"/>
              <p:cNvSpPr/>
              <p:nvPr/>
            </p:nvSpPr>
            <p:spPr>
              <a:xfrm>
                <a:off x="5625022" y="3386313"/>
                <a:ext cx="1931943" cy="820905"/>
              </a:xfrm>
              <a:prstGeom prst="roundRect">
                <a:avLst>
                  <a:gd name="adj" fmla="val 38483"/>
                </a:avLst>
              </a:prstGeom>
              <a:no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TextBox 27"/>
              <p:cNvSpPr txBox="1"/>
              <p:nvPr/>
            </p:nvSpPr>
            <p:spPr>
              <a:xfrm>
                <a:off x="5371409" y="3637562"/>
                <a:ext cx="2463907" cy="307777"/>
              </a:xfrm>
              <a:prstGeom prst="rect">
                <a:avLst/>
              </a:prstGeom>
              <a:noFill/>
            </p:spPr>
            <p:txBody>
              <a:bodyPr wrap="square" rtlCol="0">
                <a:spAutoFit/>
              </a:bodyPr>
              <a:lstStyle/>
              <a:p>
                <a:pPr algn="ctr"/>
                <a:r>
                  <a:rPr lang="en-US" altLang="ko-KR" sz="1400" dirty="0" smtClean="0">
                    <a:solidFill>
                      <a:srgbClr val="EEB500"/>
                    </a:solidFill>
                    <a:latin typeface="Berlin Sans FB" panose="020E0602020502020306" pitchFamily="34" charset="0"/>
                  </a:rPr>
                  <a:t>Work Experience</a:t>
                </a:r>
                <a:endParaRPr lang="ko-KR" altLang="en-US" sz="1400" dirty="0">
                  <a:solidFill>
                    <a:srgbClr val="EEB500"/>
                  </a:solidFill>
                  <a:latin typeface="Berlin Sans FB" panose="020E0602020502020306" pitchFamily="34" charset="0"/>
                </a:endParaRPr>
              </a:p>
            </p:txBody>
          </p:sp>
          <p:sp>
            <p:nvSpPr>
              <p:cNvPr id="29" name="모서리가 둥근 직사각형 28"/>
              <p:cNvSpPr/>
              <p:nvPr/>
            </p:nvSpPr>
            <p:spPr>
              <a:xfrm>
                <a:off x="2733491" y="4819417"/>
                <a:ext cx="3262501" cy="262254"/>
              </a:xfrm>
              <a:prstGeom prst="roundRect">
                <a:avLst>
                  <a:gd name="adj" fmla="val 50000"/>
                </a:avLst>
              </a:prstGeom>
              <a:no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TextBox 29"/>
              <p:cNvSpPr txBox="1"/>
              <p:nvPr/>
            </p:nvSpPr>
            <p:spPr>
              <a:xfrm>
                <a:off x="3250385" y="4783167"/>
                <a:ext cx="3070660" cy="352326"/>
              </a:xfrm>
              <a:prstGeom prst="rect">
                <a:avLst/>
              </a:prstGeom>
              <a:noFill/>
            </p:spPr>
            <p:txBody>
              <a:bodyPr wrap="square" rtlCol="0">
                <a:spAutoFit/>
              </a:bodyPr>
              <a:lstStyle/>
              <a:p>
                <a:pPr algn="ctr"/>
                <a:r>
                  <a:rPr lang="en-US" altLang="ko-KR" sz="1400" dirty="0" smtClean="0">
                    <a:solidFill>
                      <a:srgbClr val="EEB500"/>
                    </a:solidFill>
                    <a:latin typeface="Berlin Sans FB" panose="020E0602020502020306" pitchFamily="34" charset="0"/>
                  </a:rPr>
                  <a:t>System of work and learning</a:t>
                </a:r>
                <a:endParaRPr lang="ko-KR" altLang="en-US" sz="1400" dirty="0">
                  <a:solidFill>
                    <a:srgbClr val="EEB500"/>
                  </a:solidFill>
                  <a:latin typeface="Berlin Sans FB" panose="020E0602020502020306" pitchFamily="34" charset="0"/>
                </a:endParaRPr>
              </a:p>
            </p:txBody>
          </p:sp>
          <p:sp>
            <p:nvSpPr>
              <p:cNvPr id="31" name="모서리가 둥근 직사각형 30"/>
              <p:cNvSpPr/>
              <p:nvPr/>
            </p:nvSpPr>
            <p:spPr>
              <a:xfrm>
                <a:off x="2778809" y="5317272"/>
                <a:ext cx="4316538" cy="230501"/>
              </a:xfrm>
              <a:prstGeom prst="roundRect">
                <a:avLst>
                  <a:gd name="adj" fmla="val 50000"/>
                </a:avLst>
              </a:prstGeom>
              <a:solidFill>
                <a:schemeClr val="bg1"/>
              </a:solidFill>
              <a:ln w="158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 name="TextBox 31"/>
              <p:cNvSpPr txBox="1"/>
              <p:nvPr/>
            </p:nvSpPr>
            <p:spPr>
              <a:xfrm>
                <a:off x="3103753" y="5226427"/>
                <a:ext cx="2297837" cy="307777"/>
              </a:xfrm>
              <a:prstGeom prst="rect">
                <a:avLst/>
              </a:prstGeom>
              <a:noFill/>
            </p:spPr>
            <p:txBody>
              <a:bodyPr wrap="square" rtlCol="0">
                <a:spAutoFit/>
              </a:bodyPr>
              <a:lstStyle/>
              <a:p>
                <a:pPr algn="ctr"/>
                <a:r>
                  <a:rPr lang="en-US" altLang="ko-KR" sz="1400" dirty="0" smtClean="0">
                    <a:solidFill>
                      <a:srgbClr val="EEB500"/>
                    </a:solidFill>
                    <a:latin typeface="Berlin Sans FB" panose="020E0602020502020306" pitchFamily="34" charset="0"/>
                  </a:rPr>
                  <a:t>Job training</a:t>
                </a:r>
                <a:endParaRPr lang="ko-KR" altLang="en-US" sz="1400" dirty="0">
                  <a:solidFill>
                    <a:srgbClr val="EEB500"/>
                  </a:solidFill>
                  <a:latin typeface="Berlin Sans FB" panose="020E0602020502020306" pitchFamily="34" charset="0"/>
                </a:endParaRPr>
              </a:p>
            </p:txBody>
          </p:sp>
          <p:sp>
            <p:nvSpPr>
              <p:cNvPr id="33" name="모서리가 둥근 직사각형 32"/>
              <p:cNvSpPr/>
              <p:nvPr/>
            </p:nvSpPr>
            <p:spPr>
              <a:xfrm>
                <a:off x="1213009" y="5743673"/>
                <a:ext cx="6648650" cy="410603"/>
              </a:xfrm>
              <a:prstGeom prst="roundRect">
                <a:avLst>
                  <a:gd name="adj" fmla="val 50000"/>
                </a:avLst>
              </a:prstGeom>
              <a:solidFill>
                <a:srgbClr val="A4D3D8">
                  <a:alpha val="54902"/>
                </a:srgbClr>
              </a:solidFill>
              <a:ln w="15875">
                <a:solidFill>
                  <a:schemeClr val="bg1">
                    <a:lumMod val="75000"/>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 name="TextBox 33"/>
              <p:cNvSpPr txBox="1"/>
              <p:nvPr/>
            </p:nvSpPr>
            <p:spPr>
              <a:xfrm>
                <a:off x="2733491" y="5795759"/>
                <a:ext cx="3677018" cy="307777"/>
              </a:xfrm>
              <a:prstGeom prst="rect">
                <a:avLst/>
              </a:prstGeom>
              <a:noFill/>
            </p:spPr>
            <p:txBody>
              <a:bodyPr wrap="square" rtlCol="0">
                <a:spAutoFit/>
              </a:bodyPr>
              <a:lstStyle/>
              <a:p>
                <a:pPr algn="ctr"/>
                <a:r>
                  <a:rPr lang="en-US" altLang="ko-KR" sz="1400" dirty="0" smtClean="0">
                    <a:solidFill>
                      <a:srgbClr val="002060"/>
                    </a:solidFill>
                    <a:latin typeface="Berlin Sans FB" panose="020E0602020502020306" pitchFamily="34" charset="0"/>
                  </a:rPr>
                  <a:t>National Competency Standards (NCS)</a:t>
                </a:r>
                <a:endParaRPr lang="ko-KR" altLang="en-US" sz="1400" dirty="0">
                  <a:solidFill>
                    <a:srgbClr val="002060"/>
                  </a:solidFill>
                  <a:latin typeface="Berlin Sans FB" panose="020E0602020502020306" pitchFamily="34" charset="0"/>
                </a:endParaRPr>
              </a:p>
            </p:txBody>
          </p:sp>
          <p:sp>
            <p:nvSpPr>
              <p:cNvPr id="35" name="위쪽 화살표 34"/>
              <p:cNvSpPr/>
              <p:nvPr/>
            </p:nvSpPr>
            <p:spPr>
              <a:xfrm>
                <a:off x="3775735" y="5458817"/>
                <a:ext cx="235406" cy="340385"/>
              </a:xfrm>
              <a:prstGeom prst="upArrow">
                <a:avLst>
                  <a:gd name="adj1" fmla="val 32039"/>
                  <a:gd name="adj2" fmla="val 55327"/>
                </a:avLst>
              </a:prstGeom>
              <a:gradFill flip="none" rotWithShape="1">
                <a:gsLst>
                  <a:gs pos="33000">
                    <a:srgbClr val="00B0F0"/>
                  </a:gs>
                  <a:gs pos="100000">
                    <a:schemeClr val="bg1">
                      <a:alpha val="3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위쪽 화살표 35"/>
              <p:cNvSpPr/>
              <p:nvPr/>
            </p:nvSpPr>
            <p:spPr>
              <a:xfrm>
                <a:off x="5710476" y="5429935"/>
                <a:ext cx="235406" cy="340385"/>
              </a:xfrm>
              <a:prstGeom prst="upArrow">
                <a:avLst>
                  <a:gd name="adj1" fmla="val 32039"/>
                  <a:gd name="adj2" fmla="val 55327"/>
                </a:avLst>
              </a:prstGeom>
              <a:gradFill flip="none" rotWithShape="1">
                <a:gsLst>
                  <a:gs pos="33000">
                    <a:srgbClr val="00B0F0"/>
                  </a:gs>
                  <a:gs pos="100000">
                    <a:schemeClr val="bg1">
                      <a:alpha val="3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왼쪽/오른쪽 화살표 36"/>
              <p:cNvSpPr/>
              <p:nvPr/>
            </p:nvSpPr>
            <p:spPr>
              <a:xfrm>
                <a:off x="2234525" y="4856806"/>
                <a:ext cx="414876" cy="229579"/>
              </a:xfrm>
              <a:prstGeom prst="leftRightArrow">
                <a:avLst>
                  <a:gd name="adj1" fmla="val 37423"/>
                  <a:gd name="adj2" fmla="val 55939"/>
                </a:avLst>
              </a:prstGeom>
              <a:gradFill flip="none" rotWithShape="1">
                <a:gsLst>
                  <a:gs pos="33000">
                    <a:srgbClr val="00B0F0"/>
                  </a:gs>
                  <a:gs pos="100000">
                    <a:schemeClr val="bg1">
                      <a:alpha val="3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왼쪽/오른쪽 화살표 37"/>
              <p:cNvSpPr/>
              <p:nvPr/>
            </p:nvSpPr>
            <p:spPr>
              <a:xfrm>
                <a:off x="2391563" y="3808348"/>
                <a:ext cx="414876" cy="229579"/>
              </a:xfrm>
              <a:prstGeom prst="leftRightArrow">
                <a:avLst>
                  <a:gd name="adj1" fmla="val 37423"/>
                  <a:gd name="adj2" fmla="val 55939"/>
                </a:avLst>
              </a:prstGeom>
              <a:gradFill flip="none" rotWithShape="1">
                <a:gsLst>
                  <a:gs pos="33000">
                    <a:srgbClr val="00B0F0"/>
                  </a:gs>
                  <a:gs pos="100000">
                    <a:schemeClr val="bg1">
                      <a:alpha val="3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TextBox 38"/>
              <p:cNvSpPr txBox="1"/>
              <p:nvPr/>
            </p:nvSpPr>
            <p:spPr>
              <a:xfrm>
                <a:off x="3295991" y="3711941"/>
                <a:ext cx="1595769" cy="307777"/>
              </a:xfrm>
              <a:prstGeom prst="rect">
                <a:avLst/>
              </a:prstGeom>
              <a:noFill/>
            </p:spPr>
            <p:txBody>
              <a:bodyPr wrap="square" rtlCol="0">
                <a:spAutoFit/>
              </a:bodyPr>
              <a:lstStyle/>
              <a:p>
                <a:r>
                  <a:rPr lang="en-US" altLang="ko-KR" sz="1400" dirty="0" smtClean="0">
                    <a:solidFill>
                      <a:srgbClr val="FFFFFF"/>
                    </a:solidFill>
                    <a:latin typeface="Arial Black" panose="020B0A04020102020204" pitchFamily="34" charset="0"/>
                  </a:rPr>
                  <a:t>Qualification</a:t>
                </a:r>
                <a:endParaRPr lang="ko-KR" altLang="en-US" sz="1400" dirty="0">
                  <a:solidFill>
                    <a:srgbClr val="FFFFFF"/>
                  </a:solidFill>
                  <a:latin typeface="Arial Black" panose="020B0A04020102020204" pitchFamily="34" charset="0"/>
                </a:endParaRPr>
              </a:p>
            </p:txBody>
          </p:sp>
          <p:sp>
            <p:nvSpPr>
              <p:cNvPr id="40" name="왼쪽/오른쪽 화살표 39"/>
              <p:cNvSpPr/>
              <p:nvPr/>
            </p:nvSpPr>
            <p:spPr>
              <a:xfrm>
                <a:off x="5029325" y="3777270"/>
                <a:ext cx="414876" cy="211999"/>
              </a:xfrm>
              <a:prstGeom prst="leftRightArrow">
                <a:avLst>
                  <a:gd name="adj1" fmla="val 37423"/>
                  <a:gd name="adj2" fmla="val 55939"/>
                </a:avLst>
              </a:prstGeom>
              <a:gradFill flip="none" rotWithShape="1">
                <a:gsLst>
                  <a:gs pos="33000">
                    <a:srgbClr val="00B0F0"/>
                  </a:gs>
                  <a:gs pos="100000">
                    <a:schemeClr val="bg1">
                      <a:alpha val="39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Tree>
    <p:extLst>
      <p:ext uri="{BB962C8B-B14F-4D97-AF65-F5344CB8AC3E}">
        <p14:creationId xmlns:p14="http://schemas.microsoft.com/office/powerpoint/2010/main" val="1714653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529839" y="-529838"/>
            <a:ext cx="5460765" cy="6520444"/>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TextBox 4"/>
          <p:cNvSpPr txBox="1"/>
          <p:nvPr/>
        </p:nvSpPr>
        <p:spPr>
          <a:xfrm>
            <a:off x="2264636" y="2521009"/>
            <a:ext cx="5520584" cy="1477328"/>
          </a:xfrm>
          <a:prstGeom prst="rect">
            <a:avLst/>
          </a:prstGeom>
          <a:noFill/>
        </p:spPr>
        <p:txBody>
          <a:bodyPr wrap="square" rtlCol="0">
            <a:spAutoFit/>
          </a:bodyPr>
          <a:lstStyle/>
          <a:p>
            <a:r>
              <a:rPr lang="en-US" altLang="ko-KR" sz="9000" b="1" dirty="0" smtClean="0">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Thank you</a:t>
            </a:r>
            <a:endParaRPr lang="ko-KR" altLang="en-US" sz="9000" b="1" dirty="0">
              <a:effectLst>
                <a:outerShdw blurRad="38100" dist="38100" dir="2700000" algn="tl">
                  <a:srgbClr val="000000">
                    <a:alpha val="43137"/>
                  </a:srgbClr>
                </a:outerShdw>
              </a:effectLst>
              <a:latin typeface="Cambria Math" panose="02040503050406030204" pitchFamily="18" charset="0"/>
            </a:endParaRPr>
          </a:p>
        </p:txBody>
      </p:sp>
      <p:pic>
        <p:nvPicPr>
          <p:cNvPr id="6" name="그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2369286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직사각형 8"/>
          <p:cNvSpPr/>
          <p:nvPr/>
        </p:nvSpPr>
        <p:spPr>
          <a:xfrm>
            <a:off x="3687867" y="2057069"/>
            <a:ext cx="1874733" cy="619456"/>
          </a:xfrm>
          <a:prstGeom prst="rect">
            <a:avLst/>
          </a:prstGeom>
          <a:noFill/>
          <a:ln>
            <a:solidFill>
              <a:srgbClr val="3276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5" name="그림 24"/>
          <p:cNvPicPr>
            <a:picLocks noChangeAspect="1"/>
          </p:cNvPicPr>
          <p:nvPr/>
        </p:nvPicPr>
        <p:blipFill rotWithShape="1">
          <a:blip r:embed="rId2">
            <a:extLst>
              <a:ext uri="{28A0092B-C50C-407E-A947-70E740481C1C}">
                <a14:useLocalDpi xmlns:a14="http://schemas.microsoft.com/office/drawing/2010/main" val="0"/>
              </a:ext>
            </a:extLst>
          </a:blip>
          <a:srcRect t="13419" b="10748"/>
          <a:stretch/>
        </p:blipFill>
        <p:spPr>
          <a:xfrm>
            <a:off x="0" y="3076486"/>
            <a:ext cx="9144000" cy="3781514"/>
          </a:xfrm>
          <a:prstGeom prst="rect">
            <a:avLst/>
          </a:prstGeom>
        </p:spPr>
      </p:pic>
      <p:sp>
        <p:nvSpPr>
          <p:cNvPr id="7" name="직사각형 6"/>
          <p:cNvSpPr/>
          <p:nvPr/>
        </p:nvSpPr>
        <p:spPr>
          <a:xfrm>
            <a:off x="0" y="3084294"/>
            <a:ext cx="9144000" cy="3773705"/>
          </a:xfrm>
          <a:prstGeom prst="rect">
            <a:avLst/>
          </a:prstGeom>
          <a:solidFill>
            <a:srgbClr val="E9E9E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TextBox 7"/>
          <p:cNvSpPr txBox="1"/>
          <p:nvPr/>
        </p:nvSpPr>
        <p:spPr>
          <a:xfrm>
            <a:off x="3687867" y="2091750"/>
            <a:ext cx="1874733" cy="584775"/>
          </a:xfrm>
          <a:prstGeom prst="rect">
            <a:avLst/>
          </a:prstGeom>
          <a:noFill/>
        </p:spPr>
        <p:txBody>
          <a:bodyPr wrap="square" rtlCol="0">
            <a:spAutoFit/>
          </a:bodyPr>
          <a:lstStyle/>
          <a:p>
            <a:pPr algn="ctr"/>
            <a:r>
              <a:rPr lang="en-US" altLang="ko-KR" sz="3200" b="1" dirty="0" smtClean="0"/>
              <a:t>INDEX</a:t>
            </a:r>
            <a:endParaRPr lang="ko-KR" altLang="en-US" sz="3200" b="1" dirty="0"/>
          </a:p>
        </p:txBody>
      </p:sp>
      <p:sp>
        <p:nvSpPr>
          <p:cNvPr id="17" name="순서도: 데이터 16"/>
          <p:cNvSpPr/>
          <p:nvPr/>
        </p:nvSpPr>
        <p:spPr>
          <a:xfrm rot="5400000">
            <a:off x="4638940" y="1892797"/>
            <a:ext cx="4700189" cy="1850164"/>
          </a:xfrm>
          <a:prstGeom prst="flowChartInputOutput">
            <a:avLst/>
          </a:prstGeom>
          <a:solidFill>
            <a:schemeClr val="bg1">
              <a:lumMod val="65000"/>
              <a:alpha val="67000"/>
            </a:schemeClr>
          </a:solidFill>
          <a:ln>
            <a:noFill/>
          </a:ln>
          <a:scene3d>
            <a:camera prst="orthographicFront">
              <a:rot lat="0" lon="16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3" name="그림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grpSp>
        <p:nvGrpSpPr>
          <p:cNvPr id="23" name="그룹 22"/>
          <p:cNvGrpSpPr/>
          <p:nvPr/>
        </p:nvGrpSpPr>
        <p:grpSpPr>
          <a:xfrm>
            <a:off x="1399752" y="3776964"/>
            <a:ext cx="7326819" cy="504171"/>
            <a:chOff x="-78295" y="862369"/>
            <a:chExt cx="7326819" cy="504171"/>
          </a:xfrm>
        </p:grpSpPr>
        <p:sp>
          <p:nvSpPr>
            <p:cNvPr id="24" name="직각 삼각형 23"/>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6" name="직선 연결선 25"/>
            <p:cNvCxnSpPr/>
            <p:nvPr/>
          </p:nvCxnSpPr>
          <p:spPr>
            <a:xfrm>
              <a:off x="14696" y="1286477"/>
              <a:ext cx="6875462" cy="1980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02</a:t>
              </a:r>
              <a:endParaRPr lang="ko-KR" altLang="en-US" sz="1600" b="1" dirty="0">
                <a:solidFill>
                  <a:schemeClr val="bg1"/>
                </a:solidFill>
              </a:endParaRPr>
            </a:p>
          </p:txBody>
        </p:sp>
        <p:sp>
          <p:nvSpPr>
            <p:cNvPr id="28" name="TextBox 27"/>
            <p:cNvSpPr txBox="1"/>
            <p:nvPr/>
          </p:nvSpPr>
          <p:spPr>
            <a:xfrm>
              <a:off x="293671" y="904875"/>
              <a:ext cx="6954853" cy="461665"/>
            </a:xfrm>
            <a:prstGeom prst="rect">
              <a:avLst/>
            </a:prstGeom>
            <a:noFill/>
          </p:spPr>
          <p:txBody>
            <a:bodyPr wrap="square" rtlCol="0">
              <a:spAutoFit/>
            </a:bodyPr>
            <a:lstStyle/>
            <a:p>
              <a:r>
                <a:rPr lang="en-US" altLang="ko-KR" sz="2400" b="1" i="1" dirty="0" smtClean="0"/>
                <a:t>NTQ(National Technical Qualification) Framework</a:t>
              </a:r>
              <a:endParaRPr lang="ko-KR" altLang="en-US" sz="2400" b="1" i="1" dirty="0"/>
            </a:p>
          </p:txBody>
        </p:sp>
      </p:grpSp>
      <p:grpSp>
        <p:nvGrpSpPr>
          <p:cNvPr id="58" name="그룹 57"/>
          <p:cNvGrpSpPr/>
          <p:nvPr/>
        </p:nvGrpSpPr>
        <p:grpSpPr>
          <a:xfrm>
            <a:off x="1261641" y="3238101"/>
            <a:ext cx="7326819" cy="504171"/>
            <a:chOff x="-78295" y="862369"/>
            <a:chExt cx="7326819" cy="504171"/>
          </a:xfrm>
        </p:grpSpPr>
        <p:sp>
          <p:nvSpPr>
            <p:cNvPr id="59" name="직각 삼각형 58"/>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 name="직선 연결선 59"/>
            <p:cNvCxnSpPr/>
            <p:nvPr/>
          </p:nvCxnSpPr>
          <p:spPr>
            <a:xfrm>
              <a:off x="14696" y="1286477"/>
              <a:ext cx="3532981" cy="10174"/>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01</a:t>
              </a:r>
              <a:endParaRPr lang="ko-KR" altLang="en-US" sz="1600" b="1" dirty="0">
                <a:solidFill>
                  <a:schemeClr val="bg1"/>
                </a:solidFill>
              </a:endParaRPr>
            </a:p>
          </p:txBody>
        </p:sp>
        <p:sp>
          <p:nvSpPr>
            <p:cNvPr id="62" name="TextBox 61"/>
            <p:cNvSpPr txBox="1"/>
            <p:nvPr/>
          </p:nvSpPr>
          <p:spPr>
            <a:xfrm>
              <a:off x="293671" y="904875"/>
              <a:ext cx="6954853" cy="461665"/>
            </a:xfrm>
            <a:prstGeom prst="rect">
              <a:avLst/>
            </a:prstGeom>
            <a:noFill/>
          </p:spPr>
          <p:txBody>
            <a:bodyPr wrap="square" rtlCol="0">
              <a:spAutoFit/>
            </a:bodyPr>
            <a:lstStyle/>
            <a:p>
              <a:r>
                <a:rPr lang="en-US" altLang="ko-KR" sz="2400" b="1" i="1" dirty="0" smtClean="0"/>
                <a:t>Overview of </a:t>
              </a:r>
              <a:r>
                <a:rPr lang="en-US" altLang="ko-KR" sz="2400" b="1" i="1" dirty="0" err="1" smtClean="0"/>
                <a:t>HRDKorea</a:t>
              </a:r>
              <a:endParaRPr lang="ko-KR" altLang="en-US" sz="2400" b="1" i="1" dirty="0"/>
            </a:p>
          </p:txBody>
        </p:sp>
      </p:grpSp>
      <p:grpSp>
        <p:nvGrpSpPr>
          <p:cNvPr id="63" name="그룹 62"/>
          <p:cNvGrpSpPr/>
          <p:nvPr/>
        </p:nvGrpSpPr>
        <p:grpSpPr>
          <a:xfrm>
            <a:off x="1533108" y="4315827"/>
            <a:ext cx="7326819" cy="504171"/>
            <a:chOff x="-78295" y="862369"/>
            <a:chExt cx="7326819" cy="504171"/>
          </a:xfrm>
        </p:grpSpPr>
        <p:sp>
          <p:nvSpPr>
            <p:cNvPr id="64" name="직각 삼각형 63"/>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5" name="직선 연결선 64"/>
            <p:cNvCxnSpPr/>
            <p:nvPr/>
          </p:nvCxnSpPr>
          <p:spPr>
            <a:xfrm>
              <a:off x="14696" y="1286477"/>
              <a:ext cx="4899025" cy="14108"/>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03</a:t>
              </a:r>
              <a:endParaRPr lang="ko-KR" altLang="en-US" sz="1600" b="1" dirty="0">
                <a:solidFill>
                  <a:schemeClr val="bg1"/>
                </a:solidFill>
              </a:endParaRPr>
            </a:p>
          </p:txBody>
        </p:sp>
        <p:sp>
          <p:nvSpPr>
            <p:cNvPr id="67" name="TextBox 66"/>
            <p:cNvSpPr txBox="1"/>
            <p:nvPr/>
          </p:nvSpPr>
          <p:spPr>
            <a:xfrm>
              <a:off x="293671" y="904875"/>
              <a:ext cx="6954853" cy="461665"/>
            </a:xfrm>
            <a:prstGeom prst="rect">
              <a:avLst/>
            </a:prstGeom>
            <a:noFill/>
          </p:spPr>
          <p:txBody>
            <a:bodyPr wrap="square" rtlCol="0">
              <a:spAutoFit/>
            </a:bodyPr>
            <a:lstStyle/>
            <a:p>
              <a:r>
                <a:rPr lang="en-US" altLang="ko-KR" sz="2400" b="1" i="1" dirty="0" smtClean="0"/>
                <a:t>Quality Assurance System for NTQ</a:t>
              </a:r>
              <a:endParaRPr lang="ko-KR" altLang="en-US" sz="2400" b="1" i="1" dirty="0"/>
            </a:p>
          </p:txBody>
        </p:sp>
      </p:grpSp>
      <p:grpSp>
        <p:nvGrpSpPr>
          <p:cNvPr id="68" name="그룹 67"/>
          <p:cNvGrpSpPr/>
          <p:nvPr/>
        </p:nvGrpSpPr>
        <p:grpSpPr>
          <a:xfrm>
            <a:off x="1666465" y="4854690"/>
            <a:ext cx="7326819" cy="504171"/>
            <a:chOff x="-78295" y="862369"/>
            <a:chExt cx="7326819" cy="504171"/>
          </a:xfrm>
        </p:grpSpPr>
        <p:sp>
          <p:nvSpPr>
            <p:cNvPr id="69" name="직각 삼각형 68"/>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70" name="직선 연결선 69"/>
            <p:cNvCxnSpPr/>
            <p:nvPr/>
          </p:nvCxnSpPr>
          <p:spPr>
            <a:xfrm>
              <a:off x="14696" y="1286477"/>
              <a:ext cx="5544409" cy="15967"/>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04</a:t>
              </a:r>
              <a:endParaRPr lang="ko-KR" altLang="en-US" sz="1600" b="1" dirty="0">
                <a:solidFill>
                  <a:schemeClr val="bg1"/>
                </a:solidFill>
              </a:endParaRPr>
            </a:p>
          </p:txBody>
        </p:sp>
        <p:sp>
          <p:nvSpPr>
            <p:cNvPr id="72" name="TextBox 71"/>
            <p:cNvSpPr txBox="1"/>
            <p:nvPr/>
          </p:nvSpPr>
          <p:spPr>
            <a:xfrm>
              <a:off x="293671" y="904875"/>
              <a:ext cx="6954853" cy="461665"/>
            </a:xfrm>
            <a:prstGeom prst="rect">
              <a:avLst/>
            </a:prstGeom>
            <a:noFill/>
          </p:spPr>
          <p:txBody>
            <a:bodyPr wrap="square" rtlCol="0">
              <a:spAutoFit/>
            </a:bodyPr>
            <a:lstStyle/>
            <a:p>
              <a:r>
                <a:rPr lang="en-US" altLang="ko-KR" sz="2400" b="1" i="1" dirty="0" smtClean="0"/>
                <a:t>Monitoring Tools for Quality Assurance</a:t>
              </a:r>
              <a:endParaRPr lang="ko-KR" altLang="en-US" sz="2400" b="1" i="1" dirty="0"/>
            </a:p>
          </p:txBody>
        </p:sp>
      </p:grpSp>
      <p:grpSp>
        <p:nvGrpSpPr>
          <p:cNvPr id="73" name="그룹 72"/>
          <p:cNvGrpSpPr/>
          <p:nvPr/>
        </p:nvGrpSpPr>
        <p:grpSpPr>
          <a:xfrm>
            <a:off x="1799820" y="5393554"/>
            <a:ext cx="7326819" cy="504171"/>
            <a:chOff x="-78295" y="862369"/>
            <a:chExt cx="7326819" cy="504171"/>
          </a:xfrm>
        </p:grpSpPr>
        <p:sp>
          <p:nvSpPr>
            <p:cNvPr id="74" name="직각 삼각형 73"/>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75" name="직선 연결선 74"/>
            <p:cNvCxnSpPr/>
            <p:nvPr/>
          </p:nvCxnSpPr>
          <p:spPr>
            <a:xfrm>
              <a:off x="14696" y="1286477"/>
              <a:ext cx="3984625" cy="11475"/>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05</a:t>
              </a:r>
              <a:endParaRPr lang="ko-KR" altLang="en-US" sz="1600" b="1" dirty="0">
                <a:solidFill>
                  <a:schemeClr val="bg1"/>
                </a:solidFill>
              </a:endParaRPr>
            </a:p>
          </p:txBody>
        </p:sp>
        <p:sp>
          <p:nvSpPr>
            <p:cNvPr id="77" name="TextBox 76"/>
            <p:cNvSpPr txBox="1"/>
            <p:nvPr/>
          </p:nvSpPr>
          <p:spPr>
            <a:xfrm>
              <a:off x="293671" y="904875"/>
              <a:ext cx="6954853" cy="461665"/>
            </a:xfrm>
            <a:prstGeom prst="rect">
              <a:avLst/>
            </a:prstGeom>
            <a:noFill/>
          </p:spPr>
          <p:txBody>
            <a:bodyPr wrap="square" rtlCol="0">
              <a:spAutoFit/>
            </a:bodyPr>
            <a:lstStyle/>
            <a:p>
              <a:r>
                <a:rPr lang="en-US" altLang="ko-KR" sz="2400" b="1" i="1" dirty="0" smtClean="0"/>
                <a:t>Evaluation on the Agencies</a:t>
              </a:r>
              <a:endParaRPr lang="ko-KR" altLang="en-US" sz="2400" b="1" i="1" dirty="0"/>
            </a:p>
          </p:txBody>
        </p:sp>
      </p:grpSp>
      <p:grpSp>
        <p:nvGrpSpPr>
          <p:cNvPr id="78" name="그룹 77"/>
          <p:cNvGrpSpPr/>
          <p:nvPr/>
        </p:nvGrpSpPr>
        <p:grpSpPr>
          <a:xfrm>
            <a:off x="1928405" y="5894165"/>
            <a:ext cx="7326819" cy="504171"/>
            <a:chOff x="-78295" y="862369"/>
            <a:chExt cx="7326819" cy="504171"/>
          </a:xfrm>
        </p:grpSpPr>
        <p:sp>
          <p:nvSpPr>
            <p:cNvPr id="79" name="직각 삼각형 78"/>
            <p:cNvSpPr/>
            <p:nvPr/>
          </p:nvSpPr>
          <p:spPr>
            <a:xfrm rot="5400000">
              <a:off x="22631" y="924528"/>
              <a:ext cx="354017" cy="369888"/>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80" name="직선 연결선 79"/>
            <p:cNvCxnSpPr/>
            <p:nvPr/>
          </p:nvCxnSpPr>
          <p:spPr>
            <a:xfrm>
              <a:off x="14696" y="1286477"/>
              <a:ext cx="4903279" cy="1412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78295" y="862369"/>
              <a:ext cx="393952" cy="338554"/>
            </a:xfrm>
            <a:prstGeom prst="rect">
              <a:avLst/>
            </a:prstGeom>
            <a:noFill/>
          </p:spPr>
          <p:txBody>
            <a:bodyPr wrap="square" rtlCol="0">
              <a:spAutoFit/>
            </a:bodyPr>
            <a:lstStyle/>
            <a:p>
              <a:r>
                <a:rPr lang="en-US" altLang="ko-KR" sz="1600" b="1" dirty="0" smtClean="0">
                  <a:solidFill>
                    <a:schemeClr val="bg1"/>
                  </a:solidFill>
                </a:rPr>
                <a:t>06</a:t>
              </a:r>
              <a:endParaRPr lang="ko-KR" altLang="en-US" sz="1600" b="1" dirty="0">
                <a:solidFill>
                  <a:schemeClr val="bg1"/>
                </a:solidFill>
              </a:endParaRPr>
            </a:p>
          </p:txBody>
        </p:sp>
        <p:sp>
          <p:nvSpPr>
            <p:cNvPr id="82" name="TextBox 81"/>
            <p:cNvSpPr txBox="1"/>
            <p:nvPr/>
          </p:nvSpPr>
          <p:spPr>
            <a:xfrm>
              <a:off x="293671" y="904875"/>
              <a:ext cx="6954853" cy="461665"/>
            </a:xfrm>
            <a:prstGeom prst="rect">
              <a:avLst/>
            </a:prstGeom>
            <a:noFill/>
          </p:spPr>
          <p:txBody>
            <a:bodyPr wrap="square" rtlCol="0">
              <a:spAutoFit/>
            </a:bodyPr>
            <a:lstStyle/>
            <a:p>
              <a:r>
                <a:rPr lang="en-US" altLang="ko-KR" sz="2400" b="1" i="1" dirty="0" smtClean="0"/>
                <a:t>Recent Change of NTQ Framework</a:t>
              </a:r>
              <a:endParaRPr lang="ko-KR" altLang="en-US" sz="2400" b="1" i="1" dirty="0"/>
            </a:p>
          </p:txBody>
        </p:sp>
      </p:grpSp>
    </p:spTree>
    <p:extLst>
      <p:ext uri="{BB962C8B-B14F-4D97-AF65-F5344CB8AC3E}">
        <p14:creationId xmlns:p14="http://schemas.microsoft.com/office/powerpoint/2010/main" val="791619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 name="직선 연결선 5"/>
          <p:cNvCxnSpPr>
            <a:stCxn id="4" idx="4"/>
          </p:cNvCxnSpPr>
          <p:nvPr/>
        </p:nvCxnSpPr>
        <p:spPr>
          <a:xfrm>
            <a:off x="-1" y="1222050"/>
            <a:ext cx="5457826"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01</a:t>
            </a:r>
            <a:endParaRPr lang="ko-KR" altLang="en-US" sz="3000" b="1" dirty="0">
              <a:solidFill>
                <a:schemeClr val="bg1"/>
              </a:solidFill>
            </a:endParaRPr>
          </a:p>
        </p:txBody>
      </p:sp>
      <p:sp>
        <p:nvSpPr>
          <p:cNvPr id="8" name="TextBox 7"/>
          <p:cNvSpPr txBox="1"/>
          <p:nvPr/>
        </p:nvSpPr>
        <p:spPr>
          <a:xfrm>
            <a:off x="512747" y="542678"/>
            <a:ext cx="5459428" cy="630942"/>
          </a:xfrm>
          <a:prstGeom prst="rect">
            <a:avLst/>
          </a:prstGeom>
          <a:noFill/>
        </p:spPr>
        <p:txBody>
          <a:bodyPr wrap="square" rtlCol="0">
            <a:spAutoFit/>
          </a:bodyPr>
          <a:lstStyle/>
          <a:p>
            <a:r>
              <a:rPr lang="en-US" altLang="ko-KR" sz="3500" b="1" i="1" dirty="0" smtClean="0"/>
              <a:t>Overview of </a:t>
            </a:r>
            <a:r>
              <a:rPr lang="en-US" altLang="ko-KR" sz="3500" b="1" i="1" dirty="0" err="1" smtClean="0"/>
              <a:t>HRDKorea</a:t>
            </a:r>
            <a:endParaRPr lang="ko-KR" altLang="en-US" sz="3500" b="1" i="1" dirty="0"/>
          </a:p>
        </p:txBody>
      </p:sp>
      <p:sp>
        <p:nvSpPr>
          <p:cNvPr id="11" name="TextBox 10"/>
          <p:cNvSpPr txBox="1"/>
          <p:nvPr/>
        </p:nvSpPr>
        <p:spPr>
          <a:xfrm>
            <a:off x="512747" y="1345160"/>
            <a:ext cx="8391970" cy="2646878"/>
          </a:xfrm>
          <a:prstGeom prst="rect">
            <a:avLst/>
          </a:prstGeom>
          <a:noFill/>
        </p:spPr>
        <p:txBody>
          <a:bodyPr wrap="square" rtlCol="0">
            <a:spAutoFit/>
          </a:bodyPr>
          <a:lstStyle/>
          <a:p>
            <a:r>
              <a:rPr lang="en-US" altLang="ko-KR" sz="2000" b="1" i="1" dirty="0" smtClean="0"/>
              <a:t>Business Outline</a:t>
            </a:r>
          </a:p>
          <a:p>
            <a:r>
              <a:rPr lang="en-US" altLang="ko-KR" dirty="0" smtClean="0"/>
              <a:t>• Organization Introduction</a:t>
            </a:r>
          </a:p>
          <a:p>
            <a:r>
              <a:rPr lang="en-US" altLang="ko-KR" dirty="0" smtClean="0"/>
              <a:t>  - Established in 1982</a:t>
            </a:r>
          </a:p>
          <a:p>
            <a:r>
              <a:rPr lang="en-US" altLang="ko-KR" dirty="0"/>
              <a:t> </a:t>
            </a:r>
            <a:r>
              <a:rPr lang="en-US" altLang="ko-KR" dirty="0" smtClean="0"/>
              <a:t> - Government funded-organization under MOEL(Ministry of Employment and Labor)</a:t>
            </a:r>
          </a:p>
          <a:p>
            <a:r>
              <a:rPr lang="en-US" altLang="ko-KR" dirty="0"/>
              <a:t> </a:t>
            </a:r>
            <a:r>
              <a:rPr lang="en-US" altLang="ko-KR" dirty="0" smtClean="0"/>
              <a:t> - 1,300 employees(as of January 2016)</a:t>
            </a:r>
          </a:p>
          <a:p>
            <a:r>
              <a:rPr lang="en-US" altLang="ko-KR" dirty="0"/>
              <a:t> </a:t>
            </a:r>
            <a:r>
              <a:rPr lang="en-US" altLang="ko-KR" dirty="0" smtClean="0"/>
              <a:t> - 1.1billion(USD) of annual budget</a:t>
            </a:r>
          </a:p>
          <a:p>
            <a:r>
              <a:rPr lang="en-US" altLang="ko-KR" dirty="0"/>
              <a:t> </a:t>
            </a:r>
            <a:r>
              <a:rPr lang="en-US" altLang="ko-KR" dirty="0" smtClean="0"/>
              <a:t> - Organizational structure</a:t>
            </a:r>
          </a:p>
          <a:p>
            <a:r>
              <a:rPr lang="en-US" altLang="ko-KR" dirty="0"/>
              <a:t> </a:t>
            </a:r>
            <a:r>
              <a:rPr lang="en-US" altLang="ko-KR" dirty="0" smtClean="0"/>
              <a:t>    Headquarters, 2 </a:t>
            </a:r>
            <a:r>
              <a:rPr lang="en-US" altLang="ko-KR" dirty="0" smtClean="0"/>
              <a:t>affiliated-institute</a:t>
            </a:r>
            <a:r>
              <a:rPr lang="en-US" altLang="ko-KR" dirty="0" smtClean="0"/>
              <a:t>, 6 regional office, 18 local office and 15 EPS    </a:t>
            </a:r>
          </a:p>
          <a:p>
            <a:r>
              <a:rPr lang="en-US" altLang="ko-KR" dirty="0"/>
              <a:t> </a:t>
            </a:r>
            <a:r>
              <a:rPr lang="en-US" altLang="ko-KR" dirty="0" smtClean="0"/>
              <a:t>    Centers(Overseas) </a:t>
            </a:r>
            <a:endParaRPr lang="ko-KR" altLang="en-US" dirty="0"/>
          </a:p>
        </p:txBody>
      </p:sp>
      <p:sp>
        <p:nvSpPr>
          <p:cNvPr id="12" name="TextBox 11"/>
          <p:cNvSpPr txBox="1"/>
          <p:nvPr/>
        </p:nvSpPr>
        <p:spPr>
          <a:xfrm>
            <a:off x="512747" y="3873457"/>
            <a:ext cx="8391970" cy="646331"/>
          </a:xfrm>
          <a:prstGeom prst="rect">
            <a:avLst/>
          </a:prstGeom>
          <a:noFill/>
        </p:spPr>
        <p:txBody>
          <a:bodyPr wrap="square" rtlCol="0">
            <a:spAutoFit/>
          </a:bodyPr>
          <a:lstStyle/>
          <a:p>
            <a:r>
              <a:rPr lang="en-US" altLang="ko-KR" b="1" i="1" dirty="0" smtClean="0"/>
              <a:t> </a:t>
            </a:r>
            <a:r>
              <a:rPr lang="en-US" altLang="ko-KR" dirty="0" smtClean="0"/>
              <a:t>• Legal Ground</a:t>
            </a:r>
          </a:p>
          <a:p>
            <a:r>
              <a:rPr lang="en-US" altLang="ko-KR" dirty="0" smtClean="0"/>
              <a:t>  - Human Resources Development Service of Korea Act</a:t>
            </a:r>
            <a:endParaRPr lang="ko-KR" altLang="en-US" dirty="0"/>
          </a:p>
        </p:txBody>
      </p:sp>
      <p:sp>
        <p:nvSpPr>
          <p:cNvPr id="13" name="TextBox 12"/>
          <p:cNvSpPr txBox="1"/>
          <p:nvPr/>
        </p:nvSpPr>
        <p:spPr>
          <a:xfrm>
            <a:off x="512747" y="4431983"/>
            <a:ext cx="8391970" cy="2339102"/>
          </a:xfrm>
          <a:prstGeom prst="rect">
            <a:avLst/>
          </a:prstGeom>
          <a:noFill/>
        </p:spPr>
        <p:txBody>
          <a:bodyPr wrap="square" rtlCol="0">
            <a:spAutoFit/>
          </a:bodyPr>
          <a:lstStyle/>
          <a:p>
            <a:r>
              <a:rPr lang="en-US" altLang="ko-KR" b="1" i="1" dirty="0" smtClean="0"/>
              <a:t> </a:t>
            </a:r>
            <a:r>
              <a:rPr lang="en-US" altLang="ko-KR" dirty="0" smtClean="0"/>
              <a:t>• Main Business</a:t>
            </a:r>
          </a:p>
          <a:p>
            <a:r>
              <a:rPr lang="en-US" altLang="ko-KR" dirty="0" smtClean="0"/>
              <a:t>  - Competency Development</a:t>
            </a:r>
          </a:p>
          <a:p>
            <a:r>
              <a:rPr lang="en-US" altLang="ko-KR" dirty="0" smtClean="0"/>
              <a:t>  - National Qualification Assessment</a:t>
            </a:r>
          </a:p>
          <a:p>
            <a:r>
              <a:rPr lang="en-US" altLang="ko-KR" dirty="0"/>
              <a:t> </a:t>
            </a:r>
            <a:r>
              <a:rPr lang="en-US" altLang="ko-KR" dirty="0" smtClean="0"/>
              <a:t> - Foreign Workforce Employment</a:t>
            </a:r>
          </a:p>
          <a:p>
            <a:r>
              <a:rPr lang="en-US" altLang="ko-KR" dirty="0"/>
              <a:t> </a:t>
            </a:r>
            <a:r>
              <a:rPr lang="en-US" altLang="ko-KR" dirty="0" smtClean="0"/>
              <a:t> - Overseas </a:t>
            </a:r>
            <a:r>
              <a:rPr lang="en-US" altLang="ko-KR" dirty="0" smtClean="0"/>
              <a:t>Job Placement</a:t>
            </a:r>
            <a:endParaRPr lang="en-US" altLang="ko-KR" dirty="0" smtClean="0"/>
          </a:p>
          <a:p>
            <a:r>
              <a:rPr lang="en-US" altLang="ko-KR" dirty="0"/>
              <a:t> </a:t>
            </a:r>
            <a:r>
              <a:rPr lang="en-US" altLang="ko-KR" dirty="0" smtClean="0"/>
              <a:t> - International Cooperation</a:t>
            </a:r>
          </a:p>
          <a:p>
            <a:r>
              <a:rPr lang="en-US" altLang="ko-KR" dirty="0"/>
              <a:t> </a:t>
            </a:r>
            <a:r>
              <a:rPr lang="en-US" altLang="ko-KR" dirty="0" smtClean="0"/>
              <a:t> - Skill Competition</a:t>
            </a:r>
          </a:p>
          <a:p>
            <a:r>
              <a:rPr lang="en-US" altLang="ko-KR" dirty="0"/>
              <a:t> </a:t>
            </a:r>
            <a:r>
              <a:rPr lang="en-US" altLang="ko-KR" dirty="0" smtClean="0"/>
              <a:t> - National Competency Standards</a:t>
            </a:r>
            <a:endParaRPr lang="ko-KR" altLang="en-US" dirty="0"/>
          </a:p>
        </p:txBody>
      </p:sp>
      <p:sp>
        <p:nvSpPr>
          <p:cNvPr id="14" name="순서도: 판단 13"/>
          <p:cNvSpPr/>
          <p:nvPr/>
        </p:nvSpPr>
        <p:spPr>
          <a:xfrm>
            <a:off x="367469" y="1496869"/>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 name="그림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745754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8118506"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02</a:t>
            </a:r>
            <a:endParaRPr lang="ko-KR" altLang="en-US" sz="3000" b="1" dirty="0">
              <a:solidFill>
                <a:schemeClr val="bg1"/>
              </a:solidFill>
            </a:endParaRPr>
          </a:p>
        </p:txBody>
      </p:sp>
      <p:sp>
        <p:nvSpPr>
          <p:cNvPr id="7" name="TextBox 6"/>
          <p:cNvSpPr txBox="1"/>
          <p:nvPr/>
        </p:nvSpPr>
        <p:spPr>
          <a:xfrm>
            <a:off x="512746" y="542678"/>
            <a:ext cx="8229601" cy="630942"/>
          </a:xfrm>
          <a:prstGeom prst="rect">
            <a:avLst/>
          </a:prstGeom>
          <a:noFill/>
        </p:spPr>
        <p:txBody>
          <a:bodyPr wrap="square" rtlCol="0">
            <a:spAutoFit/>
          </a:bodyPr>
          <a:lstStyle/>
          <a:p>
            <a:r>
              <a:rPr lang="en-US" altLang="ko-KR" sz="3500" b="1" i="1" dirty="0" smtClean="0"/>
              <a:t>NTQ</a:t>
            </a:r>
            <a:r>
              <a:rPr lang="en-US" altLang="ko-KR" sz="2500" i="1" dirty="0" smtClean="0"/>
              <a:t>(National Technical Qualification) </a:t>
            </a:r>
            <a:r>
              <a:rPr lang="en-US" altLang="ko-KR" sz="3500" b="1" i="1" dirty="0" smtClean="0"/>
              <a:t>Framework</a:t>
            </a:r>
            <a:endParaRPr lang="ko-KR" altLang="en-US" sz="3500" b="1" i="1" dirty="0"/>
          </a:p>
        </p:txBody>
      </p:sp>
      <p:sp>
        <p:nvSpPr>
          <p:cNvPr id="9" name="TextBox 8"/>
          <p:cNvSpPr txBox="1"/>
          <p:nvPr/>
        </p:nvSpPr>
        <p:spPr>
          <a:xfrm>
            <a:off x="546931" y="1283604"/>
            <a:ext cx="8391970" cy="400110"/>
          </a:xfrm>
          <a:prstGeom prst="rect">
            <a:avLst/>
          </a:prstGeom>
          <a:noFill/>
        </p:spPr>
        <p:txBody>
          <a:bodyPr wrap="square" rtlCol="0">
            <a:spAutoFit/>
          </a:bodyPr>
          <a:lstStyle/>
          <a:p>
            <a:r>
              <a:rPr lang="en-US" altLang="ko-KR" sz="2000" b="1" i="1" dirty="0" smtClean="0"/>
              <a:t>Qualification System in Korea</a:t>
            </a:r>
          </a:p>
        </p:txBody>
      </p:sp>
      <p:graphicFrame>
        <p:nvGraphicFramePr>
          <p:cNvPr id="10" name="표 9"/>
          <p:cNvGraphicFramePr>
            <a:graphicFrameLocks noGrp="1"/>
          </p:cNvGraphicFramePr>
          <p:nvPr>
            <p:extLst>
              <p:ext uri="{D42A27DB-BD31-4B8C-83A1-F6EECF244321}">
                <p14:modId xmlns:p14="http://schemas.microsoft.com/office/powerpoint/2010/main" val="1611223522"/>
              </p:ext>
            </p:extLst>
          </p:nvPr>
        </p:nvGraphicFramePr>
        <p:xfrm>
          <a:off x="585387" y="1745270"/>
          <a:ext cx="8319330" cy="4954784"/>
        </p:xfrm>
        <a:graphic>
          <a:graphicData uri="http://schemas.openxmlformats.org/drawingml/2006/table">
            <a:tbl>
              <a:tblPr firstRow="1" bandRow="1">
                <a:tableStyleId>{F5AB1C69-6EDB-4FF4-983F-18BD219EF322}</a:tableStyleId>
              </a:tblPr>
              <a:tblGrid>
                <a:gridCol w="1386555"/>
                <a:gridCol w="1386555"/>
                <a:gridCol w="1386555"/>
                <a:gridCol w="1386555"/>
                <a:gridCol w="1386555"/>
                <a:gridCol w="1386555"/>
              </a:tblGrid>
              <a:tr h="595147">
                <a:tc gridSpan="2">
                  <a:txBody>
                    <a:bodyPr/>
                    <a:lstStyle/>
                    <a:p>
                      <a:pPr algn="ctr" latinLnBrk="1"/>
                      <a:r>
                        <a:rPr lang="en-US" altLang="ko-KR" b="0" dirty="0" smtClean="0"/>
                        <a:t>Classification</a:t>
                      </a:r>
                      <a:r>
                        <a:rPr lang="en-US" altLang="ko-KR" b="0" baseline="0" dirty="0" smtClean="0"/>
                        <a:t> of qualifications</a:t>
                      </a:r>
                      <a:endParaRPr lang="ko-KR" altLang="en-US" b="0" dirty="0"/>
                    </a:p>
                  </a:txBody>
                  <a:tcPr anchor="ctr"/>
                </a:tc>
                <a:tc hMerge="1">
                  <a:txBody>
                    <a:bodyPr/>
                    <a:lstStyle/>
                    <a:p>
                      <a:pPr latinLnBrk="1"/>
                      <a:endParaRPr lang="ko-KR" altLang="en-US" dirty="0"/>
                    </a:p>
                  </a:txBody>
                  <a:tcPr/>
                </a:tc>
                <a:tc>
                  <a:txBody>
                    <a:bodyPr/>
                    <a:lstStyle/>
                    <a:p>
                      <a:pPr algn="ctr" latinLnBrk="1"/>
                      <a:r>
                        <a:rPr lang="en-US" altLang="ko-KR" b="0" dirty="0" smtClean="0"/>
                        <a:t>Test numbers</a:t>
                      </a:r>
                      <a:endParaRPr lang="ko-KR" altLang="en-US" b="0" dirty="0"/>
                    </a:p>
                  </a:txBody>
                  <a:tcPr anchor="ctr"/>
                </a:tc>
                <a:tc>
                  <a:txBody>
                    <a:bodyPr/>
                    <a:lstStyle/>
                    <a:p>
                      <a:pPr algn="ctr" latinLnBrk="1"/>
                      <a:r>
                        <a:rPr lang="en-US" altLang="ko-KR" b="0" dirty="0" smtClean="0"/>
                        <a:t>Related laws</a:t>
                      </a:r>
                    </a:p>
                  </a:txBody>
                  <a:tcPr anchor="ct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b="0" dirty="0" smtClean="0"/>
                        <a:t>Related Ministries</a:t>
                      </a:r>
                      <a:endParaRPr lang="ko-KR" altLang="en-US" b="0" dirty="0" smtClean="0"/>
                    </a:p>
                  </a:txBody>
                  <a:tcPr anchor="ctr"/>
                </a:tc>
                <a:tc>
                  <a:txBody>
                    <a:bodyPr/>
                    <a:lstStyle/>
                    <a:p>
                      <a:pPr algn="ctr" latinLnBrk="1"/>
                      <a:r>
                        <a:rPr lang="en-US" altLang="ko-KR" sz="1600" b="0" dirty="0" smtClean="0"/>
                        <a:t>Qualifications</a:t>
                      </a:r>
                    </a:p>
                    <a:p>
                      <a:pPr algn="ctr" latinLnBrk="1"/>
                      <a:r>
                        <a:rPr lang="en-US" altLang="ko-KR" b="0" dirty="0" smtClean="0"/>
                        <a:t>(examples)</a:t>
                      </a:r>
                      <a:endParaRPr lang="ko-KR" altLang="en-US" b="0" dirty="0"/>
                    </a:p>
                  </a:txBody>
                  <a:tcPr anchor="ctr"/>
                </a:tc>
              </a:tr>
              <a:tr h="683454">
                <a:tc rowSpan="2">
                  <a:txBody>
                    <a:bodyPr/>
                    <a:lstStyle/>
                    <a:p>
                      <a:pPr algn="ctr" latinLnBrk="1"/>
                      <a:r>
                        <a:rPr lang="en-US" altLang="ko-KR" dirty="0" smtClean="0"/>
                        <a:t>National</a:t>
                      </a:r>
                      <a:r>
                        <a:rPr lang="en-US" altLang="ko-KR" baseline="0" dirty="0" smtClean="0"/>
                        <a:t> qualification</a:t>
                      </a:r>
                      <a:endParaRPr lang="ko-KR" altLang="en-US" dirty="0"/>
                    </a:p>
                  </a:txBody>
                  <a:tcPr anchor="ctr"/>
                </a:tc>
                <a:tc>
                  <a:txBody>
                    <a:bodyPr/>
                    <a:lstStyle/>
                    <a:p>
                      <a:pPr algn="ctr" latinLnBrk="1"/>
                      <a:r>
                        <a:rPr lang="en-US" altLang="ko-KR" sz="1500" dirty="0" smtClean="0"/>
                        <a:t>Technical</a:t>
                      </a:r>
                      <a:endParaRPr lang="ko-KR" altLang="en-US" sz="1500" dirty="0"/>
                    </a:p>
                  </a:txBody>
                  <a:tcPr anchor="ctr"/>
                </a:tc>
                <a:tc>
                  <a:txBody>
                    <a:bodyPr/>
                    <a:lstStyle/>
                    <a:p>
                      <a:pPr algn="ctr" latinLnBrk="1"/>
                      <a:r>
                        <a:rPr lang="en-US" altLang="ko-KR" b="1" i="1" dirty="0" smtClean="0"/>
                        <a:t>527</a:t>
                      </a:r>
                      <a:endParaRPr lang="ko-KR" altLang="en-US" b="1" i="1" dirty="0"/>
                    </a:p>
                  </a:txBody>
                  <a:tcPr anchor="ct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dirty="0" smtClean="0"/>
                        <a:t>National</a:t>
                      </a:r>
                      <a:r>
                        <a:rPr lang="en-US" altLang="ko-KR" sz="1300" baseline="0" dirty="0" smtClean="0"/>
                        <a:t>  </a:t>
                      </a:r>
                      <a:r>
                        <a:rPr lang="en-US" altLang="ko-KR" sz="1300" dirty="0" smtClean="0"/>
                        <a:t>Technical </a:t>
                      </a:r>
                      <a:r>
                        <a:rPr lang="en-US" altLang="ko-KR" sz="1300" baseline="0" dirty="0" smtClean="0"/>
                        <a:t>qualifications Act(MOEL)</a:t>
                      </a:r>
                      <a:endParaRPr lang="ko-KR" altLang="en-US" sz="1300" dirty="0" smtClean="0"/>
                    </a:p>
                  </a:txBody>
                  <a:tcPr anchor="ctr"/>
                </a:tc>
                <a:tc>
                  <a:txBody>
                    <a:bodyPr/>
                    <a:lstStyle/>
                    <a:p>
                      <a:pPr algn="ctr" latinLnBrk="1"/>
                      <a:r>
                        <a:rPr lang="en-US" altLang="ko-KR" sz="1300" dirty="0" smtClean="0"/>
                        <a:t>Ministry of Employment and Labor</a:t>
                      </a:r>
                    </a:p>
                    <a:p>
                      <a:pPr algn="ctr" latinLnBrk="1"/>
                      <a:r>
                        <a:rPr lang="en-US" altLang="ko-KR" sz="1300" dirty="0" smtClean="0"/>
                        <a:t>(19 government</a:t>
                      </a:r>
                      <a:r>
                        <a:rPr lang="en-US" altLang="ko-KR" sz="1300" baseline="0" dirty="0" smtClean="0"/>
                        <a:t> agencies)</a:t>
                      </a:r>
                      <a:endParaRPr lang="ko-KR" altLang="en-US" sz="1300" dirty="0"/>
                    </a:p>
                  </a:txBody>
                  <a:tcPr anchor="ctr"/>
                </a:tc>
                <a:tc>
                  <a:txBody>
                    <a:bodyPr/>
                    <a:lstStyle/>
                    <a:p>
                      <a:pPr latinLnBrk="1"/>
                      <a:r>
                        <a:rPr lang="en-US" altLang="ko-KR" sz="1300" dirty="0" smtClean="0"/>
                        <a:t>Professional</a:t>
                      </a:r>
                      <a:r>
                        <a:rPr lang="en-US" altLang="ko-KR" sz="1300" baseline="0" dirty="0" smtClean="0"/>
                        <a:t> engineer, master craftsman, engineer, industrial engineer, craftsman, etc.</a:t>
                      </a:r>
                      <a:endParaRPr lang="ko-KR" altLang="en-US" sz="1300" dirty="0"/>
                    </a:p>
                  </a:txBody>
                  <a:tcPr/>
                </a:tc>
              </a:tr>
              <a:tr h="683454">
                <a:tc vMerge="1">
                  <a:txBody>
                    <a:bodyPr/>
                    <a:lstStyle/>
                    <a:p>
                      <a:pPr latinLnBrk="1"/>
                      <a:endParaRPr lang="ko-KR" altLang="en-US" dirty="0"/>
                    </a:p>
                  </a:txBody>
                  <a:tcPr/>
                </a:tc>
                <a:tc>
                  <a:txBody>
                    <a:bodyPr/>
                    <a:lstStyle/>
                    <a:p>
                      <a:pPr algn="ctr" latinLnBrk="1"/>
                      <a:r>
                        <a:rPr lang="en-US" altLang="ko-KR" sz="1500" dirty="0" smtClean="0"/>
                        <a:t>Professional</a:t>
                      </a:r>
                      <a:endParaRPr lang="ko-KR" altLang="en-US" sz="1500" dirty="0"/>
                    </a:p>
                  </a:txBody>
                  <a:tcPr anchor="ctr"/>
                </a:tc>
                <a:tc>
                  <a:txBody>
                    <a:bodyPr/>
                    <a:lstStyle/>
                    <a:p>
                      <a:pPr algn="ctr" latinLnBrk="1"/>
                      <a:r>
                        <a:rPr lang="en-US" altLang="ko-KR" b="1" i="1" dirty="0" smtClean="0"/>
                        <a:t>491</a:t>
                      </a:r>
                      <a:endParaRPr lang="ko-KR" altLang="en-US" b="1" i="1" dirty="0"/>
                    </a:p>
                  </a:txBody>
                  <a:tcPr anchor="ctr"/>
                </a:tc>
                <a:tc>
                  <a:txBody>
                    <a:bodyPr/>
                    <a:lstStyle/>
                    <a:p>
                      <a:pPr algn="ctr" latinLnBrk="1"/>
                      <a:r>
                        <a:rPr lang="en-US" altLang="ko-KR" sz="1300" dirty="0" smtClean="0"/>
                        <a:t>Individual laws</a:t>
                      </a:r>
                      <a:endParaRPr lang="ko-KR" altLang="en-US" sz="1300" dirty="0"/>
                    </a:p>
                  </a:txBody>
                  <a:tcPr anchor="ctr"/>
                </a:tc>
                <a:tc>
                  <a:txBody>
                    <a:bodyPr/>
                    <a:lstStyle/>
                    <a:p>
                      <a:pPr algn="ctr" latinLnBrk="1"/>
                      <a:r>
                        <a:rPr lang="en-US" altLang="ko-KR" sz="1300" dirty="0" smtClean="0"/>
                        <a:t>24 government</a:t>
                      </a:r>
                      <a:r>
                        <a:rPr lang="en-US" altLang="ko-KR" sz="1300" baseline="0" dirty="0" smtClean="0"/>
                        <a:t> agencies</a:t>
                      </a:r>
                      <a:endParaRPr lang="ko-KR" altLang="en-US" sz="1300" dirty="0"/>
                    </a:p>
                  </a:txBody>
                  <a:tcPr anchor="ctr"/>
                </a:tc>
                <a:tc>
                  <a:txBody>
                    <a:bodyPr/>
                    <a:lstStyle/>
                    <a:p>
                      <a:pPr latinLnBrk="1"/>
                      <a:r>
                        <a:rPr lang="en-US" altLang="ko-KR" sz="1300" dirty="0" smtClean="0"/>
                        <a:t>Lawyer(Attorney-at-</a:t>
                      </a:r>
                      <a:r>
                        <a:rPr lang="en-US" altLang="ko-KR" sz="1300" baseline="0" dirty="0" smtClean="0"/>
                        <a:t>Law Act), Doctor(Medical Service Act), etc.</a:t>
                      </a:r>
                      <a:endParaRPr lang="ko-KR" altLang="en-US" sz="1300" dirty="0"/>
                    </a:p>
                  </a:txBody>
                  <a:tcPr/>
                </a:tc>
              </a:tr>
              <a:tr h="580904">
                <a:tc rowSpan="4">
                  <a:txBody>
                    <a:bodyPr/>
                    <a:lstStyle/>
                    <a:p>
                      <a:pPr algn="ctr" latinLnBrk="1"/>
                      <a:r>
                        <a:rPr lang="en-US" altLang="ko-KR" dirty="0" smtClean="0"/>
                        <a:t>Private qualification</a:t>
                      </a:r>
                      <a:endParaRPr lang="ko-KR" altLang="en-US" dirty="0"/>
                    </a:p>
                  </a:txBody>
                  <a:tcPr anchor="ctr"/>
                </a:tc>
                <a:tc rowSpan="2">
                  <a:txBody>
                    <a:bodyPr/>
                    <a:lstStyle/>
                    <a:p>
                      <a:pPr algn="ctr" latinLnBrk="1"/>
                      <a:r>
                        <a:rPr lang="en-US" altLang="ko-KR" sz="1500" dirty="0" smtClean="0"/>
                        <a:t>Certified</a:t>
                      </a:r>
                      <a:r>
                        <a:rPr lang="en-US" altLang="ko-KR" sz="1500" baseline="0" dirty="0" smtClean="0"/>
                        <a:t> private</a:t>
                      </a:r>
                      <a:endParaRPr lang="ko-KR" altLang="en-US" sz="1500" dirty="0"/>
                    </a:p>
                  </a:txBody>
                  <a:tcPr anchor="ctr"/>
                </a:tc>
                <a:tc rowSpan="2">
                  <a:txBody>
                    <a:bodyPr/>
                    <a:lstStyle/>
                    <a:p>
                      <a:pPr algn="ctr" latinLnBrk="1"/>
                      <a:r>
                        <a:rPr lang="en-US" altLang="ko-KR" b="1" i="1" dirty="0" smtClean="0"/>
                        <a:t>100</a:t>
                      </a:r>
                      <a:endParaRPr lang="ko-KR" altLang="en-US" b="1" i="1" dirty="0"/>
                    </a:p>
                  </a:txBody>
                  <a:tcPr anchor="ctr"/>
                </a:tc>
                <a:tc rowSpan="3">
                  <a:txBody>
                    <a:bodyPr/>
                    <a:lstStyle/>
                    <a:p>
                      <a:pPr algn="ctr" latinLnBrk="1"/>
                      <a:r>
                        <a:rPr lang="en-US" altLang="ko-KR" sz="1300" dirty="0" smtClean="0"/>
                        <a:t>Framework</a:t>
                      </a:r>
                      <a:r>
                        <a:rPr lang="en-US" altLang="ko-KR" sz="1300" baseline="0" dirty="0" smtClean="0"/>
                        <a:t> Act on Qualifications(ME)</a:t>
                      </a:r>
                      <a:endParaRPr lang="ko-KR" altLang="en-US" sz="1300" dirty="0"/>
                    </a:p>
                  </a:txBody>
                  <a:tcPr anchor="ctr"/>
                </a:tc>
                <a:tc>
                  <a:txBody>
                    <a:bodyPr/>
                    <a:lstStyle/>
                    <a:p>
                      <a:pPr algn="ctr" latinLnBrk="1"/>
                      <a:r>
                        <a:rPr lang="en-US" altLang="ko-KR" sz="1300" dirty="0" smtClean="0"/>
                        <a:t>12 government</a:t>
                      </a:r>
                      <a:r>
                        <a:rPr lang="en-US" altLang="ko-KR" sz="1300" baseline="0" dirty="0" smtClean="0"/>
                        <a:t> agencies</a:t>
                      </a:r>
                      <a:endParaRPr lang="ko-KR" altLang="en-US" sz="1300" dirty="0"/>
                    </a:p>
                  </a:txBody>
                  <a:tcPr anchor="ctr"/>
                </a:tc>
                <a:tc>
                  <a:txBody>
                    <a:bodyPr/>
                    <a:lstStyle/>
                    <a:p>
                      <a:pPr latinLnBrk="1"/>
                      <a:r>
                        <a:rPr lang="en-US" altLang="ko-KR" sz="1300" dirty="0" smtClean="0"/>
                        <a:t>PC</a:t>
                      </a:r>
                      <a:r>
                        <a:rPr lang="en-US" altLang="ko-KR" sz="1300" baseline="0" dirty="0" smtClean="0"/>
                        <a:t> Master, </a:t>
                      </a:r>
                      <a:r>
                        <a:rPr lang="en-US" altLang="ko-KR" sz="1300" baseline="0" dirty="0" err="1" smtClean="0"/>
                        <a:t>RFIDtest</a:t>
                      </a:r>
                      <a:r>
                        <a:rPr lang="en-US" altLang="ko-KR" sz="1300" baseline="0" dirty="0" smtClean="0"/>
                        <a:t>, etc.</a:t>
                      </a:r>
                      <a:endParaRPr lang="ko-KR" altLang="en-US" sz="1300" dirty="0"/>
                    </a:p>
                  </a:txBody>
                  <a:tcPr/>
                </a:tc>
              </a:tr>
              <a:tr h="0">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rowSpan="2">
                  <a:txBody>
                    <a:bodyPr/>
                    <a:lstStyle/>
                    <a:p>
                      <a:pPr algn="ctr" latinLnBrk="1"/>
                      <a:r>
                        <a:rPr lang="en-US" altLang="ko-KR" sz="1300" dirty="0" smtClean="0"/>
                        <a:t>Ministry</a:t>
                      </a:r>
                      <a:r>
                        <a:rPr lang="en-US" altLang="ko-KR" sz="1300" baseline="0" dirty="0" smtClean="0"/>
                        <a:t> of Education, MOEL</a:t>
                      </a:r>
                      <a:endParaRPr lang="ko-KR" altLang="en-US" sz="1300" dirty="0"/>
                    </a:p>
                  </a:txBody>
                  <a:tcPr anchor="ctr"/>
                </a:tc>
                <a:tc rowSpan="2">
                  <a:txBody>
                    <a:bodyPr/>
                    <a:lstStyle/>
                    <a:p>
                      <a:pPr latinLnBrk="1"/>
                      <a:r>
                        <a:rPr lang="en-US" altLang="ko-KR" sz="1300" dirty="0" smtClean="0"/>
                        <a:t>Marriage counselor, stocks</a:t>
                      </a:r>
                      <a:r>
                        <a:rPr lang="en-US" altLang="ko-KR" sz="1300" baseline="0" dirty="0" smtClean="0"/>
                        <a:t> analyst, etc.</a:t>
                      </a:r>
                      <a:endParaRPr lang="ko-KR" altLang="en-US" sz="1300" dirty="0"/>
                    </a:p>
                  </a:txBody>
                  <a:tcPr/>
                </a:tc>
              </a:tr>
              <a:tr h="544178">
                <a:tc vMerge="1">
                  <a:txBody>
                    <a:bodyPr/>
                    <a:lstStyle/>
                    <a:p>
                      <a:pPr latinLnBrk="1"/>
                      <a:endParaRPr lang="ko-KR" altLang="en-US" dirty="0"/>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500" dirty="0" smtClean="0"/>
                        <a:t>Non-Certified</a:t>
                      </a:r>
                      <a:r>
                        <a:rPr lang="en-US" altLang="ko-KR" sz="1500" baseline="0" dirty="0" smtClean="0"/>
                        <a:t> private</a:t>
                      </a:r>
                      <a:endParaRPr lang="ko-KR" altLang="en-US" sz="1500" dirty="0" smtClean="0"/>
                    </a:p>
                  </a:txBody>
                  <a:tcPr anchor="ctr"/>
                </a:tc>
                <a:tc>
                  <a:txBody>
                    <a:bodyPr/>
                    <a:lstStyle/>
                    <a:p>
                      <a:pPr algn="ctr" latinLnBrk="1"/>
                      <a:r>
                        <a:rPr lang="en-US" altLang="ko-KR" b="1" i="1" dirty="0" smtClean="0"/>
                        <a:t>19,476</a:t>
                      </a:r>
                      <a:endParaRPr lang="ko-KR" altLang="en-US" b="1" i="1" dirty="0"/>
                    </a:p>
                  </a:txBody>
                  <a:tcPr anchor="ctr"/>
                </a:tc>
                <a:tc vMerge="1">
                  <a:txBody>
                    <a:bodyPr/>
                    <a:lstStyle/>
                    <a:p>
                      <a:pPr latinLnBrk="1"/>
                      <a:endParaRPr lang="ko-KR" altLang="en-US" dirty="0"/>
                    </a:p>
                  </a:txBody>
                  <a:tcPr/>
                </a:tc>
                <a:tc vMerge="1">
                  <a:txBody>
                    <a:bodyPr/>
                    <a:lstStyle/>
                    <a:p>
                      <a:pPr latinLnBrk="1"/>
                      <a:endParaRPr lang="ko-KR" altLang="en-US" sz="1300" dirty="0"/>
                    </a:p>
                  </a:txBody>
                  <a:tcPr/>
                </a:tc>
                <a:tc vMerge="1">
                  <a:txBody>
                    <a:bodyPr/>
                    <a:lstStyle/>
                    <a:p>
                      <a:pPr latinLnBrk="1"/>
                      <a:endParaRPr lang="ko-KR" altLang="en-US" sz="1300" dirty="0"/>
                    </a:p>
                  </a:txBody>
                  <a:tcPr/>
                </a:tc>
              </a:tr>
              <a:tr h="669215">
                <a:tc vMerge="1">
                  <a:txBody>
                    <a:bodyPr/>
                    <a:lstStyle/>
                    <a:p>
                      <a:pPr latinLnBrk="1"/>
                      <a:endParaRPr lang="ko-KR" altLang="en-US" dirty="0"/>
                    </a:p>
                  </a:txBody>
                  <a:tcPr/>
                </a:tc>
                <a:tc>
                  <a:txBody>
                    <a:bodyPr/>
                    <a:lstStyle/>
                    <a:p>
                      <a:pPr algn="ctr" latinLnBrk="1"/>
                      <a:r>
                        <a:rPr lang="en-US" altLang="ko-KR" sz="1500" dirty="0" smtClean="0"/>
                        <a:t>In business</a:t>
                      </a:r>
                      <a:endParaRPr lang="ko-KR" altLang="en-US" sz="1500" dirty="0"/>
                    </a:p>
                  </a:txBody>
                  <a:tcPr anchor="ctr"/>
                </a:tc>
                <a:tc>
                  <a:txBody>
                    <a:bodyPr/>
                    <a:lstStyle/>
                    <a:p>
                      <a:pPr algn="ctr" latinLnBrk="1"/>
                      <a:r>
                        <a:rPr lang="en-US" altLang="ko-KR" b="1" i="1" dirty="0" smtClean="0"/>
                        <a:t>115</a:t>
                      </a:r>
                      <a:endParaRPr lang="ko-KR" altLang="en-US" b="1" i="1" dirty="0"/>
                    </a:p>
                  </a:txBody>
                  <a:tcPr anchor="ctr"/>
                </a:tc>
                <a:tc>
                  <a:txBody>
                    <a:bodyPr/>
                    <a:lstStyle/>
                    <a:p>
                      <a:pPr algn="ctr" latinLnBrk="1"/>
                      <a:r>
                        <a:rPr lang="en-US" altLang="ko-KR" sz="1300" dirty="0" smtClean="0"/>
                        <a:t>Employment</a:t>
                      </a:r>
                      <a:r>
                        <a:rPr lang="en-US" altLang="ko-KR" sz="1300" baseline="0" dirty="0" smtClean="0"/>
                        <a:t> Insurance Act(MOEL)</a:t>
                      </a:r>
                      <a:endParaRPr lang="ko-KR" altLang="en-US" sz="1300" dirty="0"/>
                    </a:p>
                  </a:txBody>
                  <a:tcPr anchor="ctr"/>
                </a:tc>
                <a:tc>
                  <a:txBody>
                    <a:bodyPr/>
                    <a:lstStyle/>
                    <a:p>
                      <a:pPr algn="ctr" latinLnBrk="1"/>
                      <a:r>
                        <a:rPr lang="en-US" altLang="ko-KR" sz="1300" dirty="0" smtClean="0"/>
                        <a:t>MOEL</a:t>
                      </a:r>
                      <a:endParaRPr lang="ko-KR" altLang="en-US" sz="1300" dirty="0"/>
                    </a:p>
                  </a:txBody>
                  <a:tcPr anchor="ctr"/>
                </a:tc>
                <a:tc>
                  <a:txBody>
                    <a:bodyPr/>
                    <a:lstStyle/>
                    <a:p>
                      <a:pPr latinLnBrk="1"/>
                      <a:r>
                        <a:rPr lang="en-US" altLang="ko-KR" sz="1300" dirty="0" smtClean="0"/>
                        <a:t>Digital master, customer service, etc.</a:t>
                      </a:r>
                      <a:endParaRPr lang="ko-KR" altLang="en-US" sz="1300" dirty="0"/>
                    </a:p>
                  </a:txBody>
                  <a:tcPr/>
                </a:tc>
              </a:tr>
            </a:tbl>
          </a:graphicData>
        </a:graphic>
      </p:graphicFrame>
      <p:sp>
        <p:nvSpPr>
          <p:cNvPr id="11" name="순서도: 판단 10"/>
          <p:cNvSpPr/>
          <p:nvPr/>
        </p:nvSpPr>
        <p:spPr>
          <a:xfrm>
            <a:off x="401653" y="1446361"/>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2" name="그림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3639242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8118506"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02</a:t>
            </a:r>
            <a:endParaRPr lang="ko-KR" altLang="en-US" sz="3000" b="1" dirty="0">
              <a:solidFill>
                <a:schemeClr val="bg1"/>
              </a:solidFill>
            </a:endParaRPr>
          </a:p>
        </p:txBody>
      </p:sp>
      <p:sp>
        <p:nvSpPr>
          <p:cNvPr id="7" name="TextBox 6"/>
          <p:cNvSpPr txBox="1"/>
          <p:nvPr/>
        </p:nvSpPr>
        <p:spPr>
          <a:xfrm>
            <a:off x="512746" y="542678"/>
            <a:ext cx="8229601" cy="630942"/>
          </a:xfrm>
          <a:prstGeom prst="rect">
            <a:avLst/>
          </a:prstGeom>
          <a:noFill/>
        </p:spPr>
        <p:txBody>
          <a:bodyPr wrap="square" rtlCol="0">
            <a:spAutoFit/>
          </a:bodyPr>
          <a:lstStyle/>
          <a:p>
            <a:r>
              <a:rPr lang="en-US" altLang="ko-KR" sz="3500" b="1" i="1" dirty="0" smtClean="0"/>
              <a:t>NTQ</a:t>
            </a:r>
            <a:r>
              <a:rPr lang="en-US" altLang="ko-KR" sz="2500" i="1" dirty="0" smtClean="0"/>
              <a:t>(National Technical Qualification) </a:t>
            </a:r>
            <a:r>
              <a:rPr lang="en-US" altLang="ko-KR" sz="3500" b="1" i="1" dirty="0" smtClean="0"/>
              <a:t>Framework</a:t>
            </a:r>
            <a:endParaRPr lang="ko-KR" altLang="en-US" sz="3500" b="1" i="1" dirty="0"/>
          </a:p>
        </p:txBody>
      </p:sp>
      <p:sp>
        <p:nvSpPr>
          <p:cNvPr id="8" name="TextBox 7"/>
          <p:cNvSpPr txBox="1"/>
          <p:nvPr/>
        </p:nvSpPr>
        <p:spPr>
          <a:xfrm>
            <a:off x="546931" y="1283604"/>
            <a:ext cx="5033473" cy="400110"/>
          </a:xfrm>
          <a:prstGeom prst="rect">
            <a:avLst/>
          </a:prstGeom>
          <a:noFill/>
        </p:spPr>
        <p:txBody>
          <a:bodyPr wrap="square" rtlCol="0">
            <a:spAutoFit/>
          </a:bodyPr>
          <a:lstStyle/>
          <a:p>
            <a:r>
              <a:rPr lang="en-US" altLang="ko-KR" sz="2000" b="1" i="1" dirty="0" smtClean="0"/>
              <a:t>National technical qualification Framework</a:t>
            </a:r>
          </a:p>
        </p:txBody>
      </p:sp>
      <p:sp>
        <p:nvSpPr>
          <p:cNvPr id="9" name="직사각형 8"/>
          <p:cNvSpPr/>
          <p:nvPr/>
        </p:nvSpPr>
        <p:spPr>
          <a:xfrm>
            <a:off x="619569" y="1812778"/>
            <a:ext cx="8229601" cy="4768553"/>
          </a:xfrm>
          <a:prstGeom prst="rect">
            <a:avLst/>
          </a:pr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 name="직선 연결선 11"/>
          <p:cNvCxnSpPr/>
          <p:nvPr/>
        </p:nvCxnSpPr>
        <p:spPr>
          <a:xfrm>
            <a:off x="2555193" y="3903795"/>
            <a:ext cx="2711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2826344" y="2395670"/>
            <a:ext cx="0" cy="34258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2826344" y="2395670"/>
            <a:ext cx="2457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826344" y="5820575"/>
            <a:ext cx="2457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모서리가 둥근 직사각형 22"/>
          <p:cNvSpPr/>
          <p:nvPr/>
        </p:nvSpPr>
        <p:spPr>
          <a:xfrm>
            <a:off x="3072094" y="5448788"/>
            <a:ext cx="2136449" cy="743573"/>
          </a:xfrm>
          <a:prstGeom prst="roundRect">
            <a:avLst/>
          </a:prstGeom>
          <a:solidFill>
            <a:srgbClr val="3E9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t>Service Field</a:t>
            </a:r>
          </a:p>
          <a:p>
            <a:pPr algn="ctr"/>
            <a:r>
              <a:rPr lang="en-US" altLang="ko-KR" b="1" dirty="0" smtClean="0"/>
              <a:t>(32)</a:t>
            </a:r>
            <a:endParaRPr lang="ko-KR" altLang="en-US" b="1" dirty="0"/>
          </a:p>
        </p:txBody>
      </p:sp>
      <p:sp>
        <p:nvSpPr>
          <p:cNvPr id="10" name="모서리가 둥근 직사각형 9"/>
          <p:cNvSpPr/>
          <p:nvPr/>
        </p:nvSpPr>
        <p:spPr>
          <a:xfrm>
            <a:off x="811850" y="3469593"/>
            <a:ext cx="1794617" cy="888762"/>
          </a:xfrm>
          <a:prstGeom prst="roundRect">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National Technical Qualifications(527)</a:t>
            </a:r>
            <a:endParaRPr lang="ko-KR" altLang="en-US" sz="1500" b="1" dirty="0"/>
          </a:p>
        </p:txBody>
      </p:sp>
      <p:cxnSp>
        <p:nvCxnSpPr>
          <p:cNvPr id="28" name="직선 연결선 27"/>
          <p:cNvCxnSpPr/>
          <p:nvPr/>
        </p:nvCxnSpPr>
        <p:spPr>
          <a:xfrm>
            <a:off x="5378272" y="2316268"/>
            <a:ext cx="0" cy="19320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직선 연결선 29"/>
          <p:cNvCxnSpPr/>
          <p:nvPr/>
        </p:nvCxnSpPr>
        <p:spPr>
          <a:xfrm>
            <a:off x="5135251" y="2326237"/>
            <a:ext cx="54212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모서리가 둥근 직사각형 21"/>
          <p:cNvSpPr/>
          <p:nvPr/>
        </p:nvSpPr>
        <p:spPr>
          <a:xfrm>
            <a:off x="3072094" y="2040307"/>
            <a:ext cx="2136449" cy="710725"/>
          </a:xfrm>
          <a:prstGeom prst="roundRect">
            <a:avLst/>
          </a:prstGeom>
          <a:solidFill>
            <a:srgbClr val="3E92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t>Technical Skill field</a:t>
            </a:r>
          </a:p>
          <a:p>
            <a:pPr algn="ctr"/>
            <a:r>
              <a:rPr lang="en-US" altLang="ko-KR" b="1" dirty="0" smtClean="0"/>
              <a:t>(495)</a:t>
            </a:r>
            <a:endParaRPr lang="ko-KR" altLang="en-US" b="1" dirty="0"/>
          </a:p>
        </p:txBody>
      </p:sp>
      <p:sp>
        <p:nvSpPr>
          <p:cNvPr id="24" name="모서리가 둥근 직사각형 23"/>
          <p:cNvSpPr/>
          <p:nvPr/>
        </p:nvSpPr>
        <p:spPr>
          <a:xfrm>
            <a:off x="5580405" y="2040307"/>
            <a:ext cx="1510763" cy="566161"/>
          </a:xfrm>
          <a:prstGeom prst="roundRect">
            <a:avLst/>
          </a:prstGeom>
          <a:solidFill>
            <a:srgbClr val="B4B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Professional Engineer(84)</a:t>
            </a:r>
            <a:endParaRPr lang="ko-KR" altLang="en-US" sz="1500" b="1" dirty="0"/>
          </a:p>
        </p:txBody>
      </p:sp>
      <p:cxnSp>
        <p:nvCxnSpPr>
          <p:cNvPr id="32" name="직선 연결선 31"/>
          <p:cNvCxnSpPr/>
          <p:nvPr/>
        </p:nvCxnSpPr>
        <p:spPr>
          <a:xfrm>
            <a:off x="5378272" y="2966813"/>
            <a:ext cx="2457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5378272" y="3546503"/>
            <a:ext cx="2457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5378272" y="4229815"/>
            <a:ext cx="2457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모서리가 둥근 직사각형 25"/>
          <p:cNvSpPr/>
          <p:nvPr/>
        </p:nvSpPr>
        <p:spPr>
          <a:xfrm>
            <a:off x="5580404" y="3282301"/>
            <a:ext cx="1510763" cy="566161"/>
          </a:xfrm>
          <a:prstGeom prst="roundRect">
            <a:avLst/>
          </a:prstGeom>
          <a:solidFill>
            <a:srgbClr val="B4B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Industrial Engineer(114)</a:t>
            </a:r>
            <a:endParaRPr lang="ko-KR" altLang="en-US" sz="1500" b="1" dirty="0"/>
          </a:p>
        </p:txBody>
      </p:sp>
      <p:sp>
        <p:nvSpPr>
          <p:cNvPr id="27" name="모서리가 둥근 직사각형 26"/>
          <p:cNvSpPr/>
          <p:nvPr/>
        </p:nvSpPr>
        <p:spPr>
          <a:xfrm>
            <a:off x="5580404" y="3913975"/>
            <a:ext cx="1510763" cy="566161"/>
          </a:xfrm>
          <a:prstGeom prst="roundRect">
            <a:avLst/>
          </a:prstGeom>
          <a:solidFill>
            <a:srgbClr val="B4B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Craftsman(161)</a:t>
            </a:r>
            <a:endParaRPr lang="ko-KR" altLang="en-US" sz="1500" b="1" dirty="0"/>
          </a:p>
        </p:txBody>
      </p:sp>
      <p:sp>
        <p:nvSpPr>
          <p:cNvPr id="25" name="모서리가 둥근 직사각형 24"/>
          <p:cNvSpPr/>
          <p:nvPr/>
        </p:nvSpPr>
        <p:spPr>
          <a:xfrm>
            <a:off x="5580404" y="2661304"/>
            <a:ext cx="1510763" cy="566161"/>
          </a:xfrm>
          <a:prstGeom prst="roundRect">
            <a:avLst/>
          </a:prstGeom>
          <a:solidFill>
            <a:srgbClr val="B4B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Engineer(109)</a:t>
            </a:r>
            <a:endParaRPr lang="ko-KR" altLang="en-US" sz="1500" b="1" dirty="0"/>
          </a:p>
        </p:txBody>
      </p:sp>
      <p:sp>
        <p:nvSpPr>
          <p:cNvPr id="35" name="모서리가 둥근 직사각형 34"/>
          <p:cNvSpPr/>
          <p:nvPr/>
        </p:nvSpPr>
        <p:spPr>
          <a:xfrm>
            <a:off x="7174818" y="2040307"/>
            <a:ext cx="1510763" cy="566161"/>
          </a:xfrm>
          <a:prstGeom prst="roundRect">
            <a:avLst/>
          </a:prstGeom>
          <a:solidFill>
            <a:srgbClr val="B4B4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b="1" dirty="0" smtClean="0"/>
              <a:t>Master</a:t>
            </a:r>
          </a:p>
          <a:p>
            <a:pPr algn="ctr"/>
            <a:r>
              <a:rPr lang="en-US" altLang="ko-KR" sz="1500" b="1" dirty="0" smtClean="0"/>
              <a:t>Craftsman(27)</a:t>
            </a:r>
            <a:endParaRPr lang="ko-KR" altLang="en-US" sz="1500" b="1" dirty="0"/>
          </a:p>
        </p:txBody>
      </p:sp>
      <p:cxnSp>
        <p:nvCxnSpPr>
          <p:cNvPr id="37" name="직선 화살표 연결선 36"/>
          <p:cNvCxnSpPr/>
          <p:nvPr/>
        </p:nvCxnSpPr>
        <p:spPr>
          <a:xfrm flipV="1">
            <a:off x="6326199" y="3821928"/>
            <a:ext cx="0" cy="1840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직선 화살표 연결선 41"/>
          <p:cNvCxnSpPr/>
          <p:nvPr/>
        </p:nvCxnSpPr>
        <p:spPr>
          <a:xfrm flipV="1">
            <a:off x="6326199" y="3135419"/>
            <a:ext cx="0" cy="1840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직선 화살표 연결선 42"/>
          <p:cNvCxnSpPr/>
          <p:nvPr/>
        </p:nvCxnSpPr>
        <p:spPr>
          <a:xfrm flipV="1">
            <a:off x="6326199" y="2566941"/>
            <a:ext cx="0" cy="1840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직선 연결선 43"/>
          <p:cNvCxnSpPr/>
          <p:nvPr/>
        </p:nvCxnSpPr>
        <p:spPr>
          <a:xfrm>
            <a:off x="7091167" y="4229815"/>
            <a:ext cx="89915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직선 화살표 연결선 46"/>
          <p:cNvCxnSpPr/>
          <p:nvPr/>
        </p:nvCxnSpPr>
        <p:spPr>
          <a:xfrm flipV="1">
            <a:off x="7990318" y="2658986"/>
            <a:ext cx="0" cy="157083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순서도: 판단 49"/>
          <p:cNvSpPr/>
          <p:nvPr/>
        </p:nvSpPr>
        <p:spPr>
          <a:xfrm>
            <a:off x="401653" y="1440930"/>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1" name="그림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1922262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03</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Quality Assurance System for NTQ</a:t>
            </a:r>
            <a:endParaRPr lang="ko-KR" altLang="en-US" sz="3000" b="1" i="1" dirty="0"/>
          </a:p>
        </p:txBody>
      </p:sp>
      <p:sp>
        <p:nvSpPr>
          <p:cNvPr id="9" name="TextBox 8"/>
          <p:cNvSpPr txBox="1"/>
          <p:nvPr/>
        </p:nvSpPr>
        <p:spPr>
          <a:xfrm>
            <a:off x="546931" y="1283604"/>
            <a:ext cx="5033473" cy="400110"/>
          </a:xfrm>
          <a:prstGeom prst="rect">
            <a:avLst/>
          </a:prstGeom>
          <a:noFill/>
        </p:spPr>
        <p:txBody>
          <a:bodyPr wrap="square" rtlCol="0">
            <a:spAutoFit/>
          </a:bodyPr>
          <a:lstStyle/>
          <a:p>
            <a:r>
              <a:rPr lang="en-US" altLang="ko-KR" sz="2000" b="1" i="1" dirty="0" smtClean="0"/>
              <a:t>National-level operation System</a:t>
            </a:r>
          </a:p>
        </p:txBody>
      </p:sp>
      <p:graphicFrame>
        <p:nvGraphicFramePr>
          <p:cNvPr id="10" name="표 9"/>
          <p:cNvGraphicFramePr>
            <a:graphicFrameLocks noGrp="1"/>
          </p:cNvGraphicFramePr>
          <p:nvPr>
            <p:extLst>
              <p:ext uri="{D42A27DB-BD31-4B8C-83A1-F6EECF244321}">
                <p14:modId xmlns:p14="http://schemas.microsoft.com/office/powerpoint/2010/main" val="92670810"/>
              </p:ext>
            </p:extLst>
          </p:nvPr>
        </p:nvGraphicFramePr>
        <p:xfrm>
          <a:off x="619568" y="1776048"/>
          <a:ext cx="7507481" cy="3001050"/>
        </p:xfrm>
        <a:graphic>
          <a:graphicData uri="http://schemas.openxmlformats.org/drawingml/2006/table">
            <a:tbl>
              <a:tblPr firstRow="1" bandRow="1">
                <a:tableStyleId>{8799B23B-EC83-4686-B30A-512413B5E67A}</a:tableStyleId>
              </a:tblPr>
              <a:tblGrid>
                <a:gridCol w="1713434"/>
                <a:gridCol w="4221622"/>
                <a:gridCol w="1572425"/>
              </a:tblGrid>
              <a:tr h="1000350">
                <a:tc>
                  <a:txBody>
                    <a:bodyPr/>
                    <a:lstStyle/>
                    <a:p>
                      <a:pPr algn="ctr" latinLnBrk="1"/>
                      <a:r>
                        <a:rPr lang="en-US" altLang="ko-KR" b="1" dirty="0" smtClean="0"/>
                        <a:t>Acquisition</a:t>
                      </a:r>
                    </a:p>
                    <a:p>
                      <a:pPr algn="ctr" latinLnBrk="1"/>
                      <a:r>
                        <a:rPr lang="en-US" altLang="ko-KR" b="1" dirty="0" smtClean="0"/>
                        <a:t>(Individual)</a:t>
                      </a:r>
                      <a:endParaRPr lang="ko-KR" altLang="en-US" b="1" dirty="0"/>
                    </a:p>
                  </a:txBody>
                  <a:tcPr anchor="ctr"/>
                </a:tc>
                <a:tc rowSpan="3">
                  <a:txBody>
                    <a:bodyPr/>
                    <a:lstStyle/>
                    <a:p>
                      <a:pPr latinLnBrk="1"/>
                      <a:endParaRPr lang="ko-KR" altLang="en-US" dirty="0"/>
                    </a:p>
                  </a:txBody>
                  <a:tcPr/>
                </a:tc>
                <a:tc>
                  <a:txBody>
                    <a:bodyPr/>
                    <a:lstStyle/>
                    <a:p>
                      <a:pPr algn="ctr" latinLnBrk="1"/>
                      <a:r>
                        <a:rPr lang="en-US" altLang="ko-KR" b="1" dirty="0" smtClean="0"/>
                        <a:t>Policy</a:t>
                      </a:r>
                      <a:r>
                        <a:rPr lang="ko-KR" altLang="en-US" b="1" baseline="0" dirty="0" smtClean="0"/>
                        <a:t> </a:t>
                      </a:r>
                      <a:r>
                        <a:rPr lang="en-US" altLang="ko-KR" b="1" baseline="0" dirty="0" smtClean="0"/>
                        <a:t>output</a:t>
                      </a:r>
                      <a:endParaRPr lang="en-US" altLang="ko-KR" b="1" dirty="0" smtClean="0"/>
                    </a:p>
                  </a:txBody>
                  <a:tcPr anchor="ctr"/>
                </a:tc>
              </a:tr>
              <a:tr h="1000350">
                <a:tc>
                  <a:txBody>
                    <a:bodyPr/>
                    <a:lstStyle/>
                    <a:p>
                      <a:pPr algn="ctr" latinLnBrk="1"/>
                      <a:r>
                        <a:rPr lang="en-US" altLang="ko-KR" b="1" dirty="0" smtClean="0"/>
                        <a:t>Operation</a:t>
                      </a:r>
                    </a:p>
                    <a:p>
                      <a:pPr algn="ctr" latinLnBrk="1"/>
                      <a:r>
                        <a:rPr lang="en-US" altLang="ko-KR" b="1" dirty="0" smtClean="0"/>
                        <a:t>(Public)</a:t>
                      </a:r>
                    </a:p>
                  </a:txBody>
                  <a:tcPr anchor="ctr"/>
                </a:tc>
                <a:tc vMerge="1">
                  <a:txBody>
                    <a:bodyPr/>
                    <a:lstStyle/>
                    <a:p>
                      <a:pPr latinLnBrk="1"/>
                      <a:endParaRPr lang="ko-KR" altLang="en-US" dirty="0"/>
                    </a:p>
                  </a:txBody>
                  <a:tcPr/>
                </a:tc>
                <a:tc rowSpan="2">
                  <a:txBody>
                    <a:bodyPr/>
                    <a:lstStyle/>
                    <a:p>
                      <a:pPr algn="ctr" latinLnBrk="1"/>
                      <a:r>
                        <a:rPr lang="en-US" altLang="ko-KR" b="1" dirty="0" smtClean="0"/>
                        <a:t>Policy</a:t>
                      </a:r>
                      <a:r>
                        <a:rPr lang="en-US" altLang="ko-KR" b="1" baseline="0" dirty="0" smtClean="0"/>
                        <a:t> input</a:t>
                      </a:r>
                      <a:endParaRPr lang="ko-KR" altLang="en-US" b="1" dirty="0"/>
                    </a:p>
                  </a:txBody>
                  <a:tcPr anchor="ctr"/>
                </a:tc>
              </a:tr>
              <a:tr h="1000350">
                <a:tc>
                  <a:txBody>
                    <a:bodyPr/>
                    <a:lstStyle/>
                    <a:p>
                      <a:pPr algn="ctr" latinLnBrk="1"/>
                      <a:r>
                        <a:rPr lang="en-US" altLang="ko-KR" b="1" dirty="0" smtClean="0"/>
                        <a:t>Management</a:t>
                      </a:r>
                    </a:p>
                    <a:p>
                      <a:pPr algn="ctr" latinLnBrk="1"/>
                      <a:r>
                        <a:rPr lang="en-US" altLang="ko-KR" b="1" dirty="0" smtClean="0"/>
                        <a:t>(Nation)</a:t>
                      </a:r>
                      <a:endParaRPr lang="ko-KR" altLang="en-US" b="1" dirty="0"/>
                    </a:p>
                  </a:txBody>
                  <a:tcPr anchor="ctr"/>
                </a:tc>
                <a:tc vMerge="1">
                  <a:txBody>
                    <a:bodyPr/>
                    <a:lstStyle/>
                    <a:p>
                      <a:pPr latinLnBrk="1"/>
                      <a:endParaRPr lang="ko-KR" altLang="en-US" dirty="0"/>
                    </a:p>
                  </a:txBody>
                  <a:tcPr/>
                </a:tc>
                <a:tc vMerge="1">
                  <a:txBody>
                    <a:bodyPr/>
                    <a:lstStyle/>
                    <a:p>
                      <a:pPr latinLnBrk="1"/>
                      <a:endParaRPr lang="ko-KR" altLang="en-US" dirty="0"/>
                    </a:p>
                  </a:txBody>
                  <a:tcPr/>
                </a:tc>
              </a:tr>
            </a:tbl>
          </a:graphicData>
        </a:graphic>
      </p:graphicFrame>
      <p:sp>
        <p:nvSpPr>
          <p:cNvPr id="11" name="타원 10"/>
          <p:cNvSpPr/>
          <p:nvPr/>
        </p:nvSpPr>
        <p:spPr>
          <a:xfrm>
            <a:off x="2657742" y="3760150"/>
            <a:ext cx="811850" cy="837488"/>
          </a:xfrm>
          <a:prstGeom prst="ellipse">
            <a:avLst/>
          </a:prstGeom>
          <a:solidFill>
            <a:srgbClr val="32767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00" spc="-150" dirty="0"/>
          </a:p>
        </p:txBody>
      </p:sp>
      <p:sp>
        <p:nvSpPr>
          <p:cNvPr id="12" name="타원 11"/>
          <p:cNvSpPr/>
          <p:nvPr/>
        </p:nvSpPr>
        <p:spPr>
          <a:xfrm>
            <a:off x="4035749" y="2857829"/>
            <a:ext cx="811850" cy="837488"/>
          </a:xfrm>
          <a:prstGeom prst="ellipse">
            <a:avLst/>
          </a:prstGeom>
          <a:solidFill>
            <a:srgbClr val="32767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타원 12"/>
          <p:cNvSpPr/>
          <p:nvPr/>
        </p:nvSpPr>
        <p:spPr>
          <a:xfrm>
            <a:off x="5425155" y="1968329"/>
            <a:ext cx="811850" cy="837488"/>
          </a:xfrm>
          <a:prstGeom prst="ellipse">
            <a:avLst/>
          </a:prstGeom>
          <a:solidFill>
            <a:srgbClr val="32767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7" name="직선 화살표 연결선 16"/>
          <p:cNvCxnSpPr/>
          <p:nvPr/>
        </p:nvCxnSpPr>
        <p:spPr>
          <a:xfrm flipV="1">
            <a:off x="3469592" y="3537959"/>
            <a:ext cx="504202" cy="341832"/>
          </a:xfrm>
          <a:prstGeom prst="straightConnector1">
            <a:avLst/>
          </a:prstGeom>
          <a:ln w="25400">
            <a:solidFill>
              <a:schemeClr val="tx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p:cNvCxnSpPr/>
          <p:nvPr/>
        </p:nvCxnSpPr>
        <p:spPr>
          <a:xfrm flipV="1">
            <a:off x="4847599" y="2634901"/>
            <a:ext cx="504202" cy="341832"/>
          </a:xfrm>
          <a:prstGeom prst="straightConnector1">
            <a:avLst/>
          </a:prstGeom>
          <a:ln w="25400">
            <a:solidFill>
              <a:schemeClr val="tx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589376" y="4005279"/>
            <a:ext cx="1213503" cy="323165"/>
          </a:xfrm>
          <a:prstGeom prst="rect">
            <a:avLst/>
          </a:prstGeom>
          <a:noFill/>
        </p:spPr>
        <p:txBody>
          <a:bodyPr wrap="square" rtlCol="0">
            <a:spAutoFit/>
          </a:bodyPr>
          <a:lstStyle/>
          <a:p>
            <a:r>
              <a:rPr lang="en-US" altLang="ko-KR" sz="1500" dirty="0" smtClean="0">
                <a:solidFill>
                  <a:schemeClr val="bg1"/>
                </a:solidFill>
              </a:rPr>
              <a:t>Managing</a:t>
            </a:r>
            <a:endParaRPr lang="ko-KR" altLang="en-US" sz="1500" dirty="0">
              <a:solidFill>
                <a:schemeClr val="bg1"/>
              </a:solidFill>
            </a:endParaRPr>
          </a:p>
        </p:txBody>
      </p:sp>
      <p:sp>
        <p:nvSpPr>
          <p:cNvPr id="20" name="TextBox 19"/>
          <p:cNvSpPr txBox="1"/>
          <p:nvPr/>
        </p:nvSpPr>
        <p:spPr>
          <a:xfrm>
            <a:off x="3973794" y="3114990"/>
            <a:ext cx="1213503" cy="323165"/>
          </a:xfrm>
          <a:prstGeom prst="rect">
            <a:avLst/>
          </a:prstGeom>
          <a:noFill/>
        </p:spPr>
        <p:txBody>
          <a:bodyPr wrap="square" rtlCol="0">
            <a:spAutoFit/>
          </a:bodyPr>
          <a:lstStyle/>
          <a:p>
            <a:r>
              <a:rPr lang="en-US" altLang="ko-KR" sz="1500" dirty="0" smtClean="0">
                <a:solidFill>
                  <a:schemeClr val="bg1"/>
                </a:solidFill>
              </a:rPr>
              <a:t>Operating</a:t>
            </a:r>
            <a:endParaRPr lang="ko-KR" altLang="en-US" sz="1500" dirty="0">
              <a:solidFill>
                <a:schemeClr val="bg1"/>
              </a:solidFill>
            </a:endParaRPr>
          </a:p>
        </p:txBody>
      </p:sp>
      <p:sp>
        <p:nvSpPr>
          <p:cNvPr id="21" name="TextBox 20"/>
          <p:cNvSpPr txBox="1"/>
          <p:nvPr/>
        </p:nvSpPr>
        <p:spPr>
          <a:xfrm>
            <a:off x="5425155" y="2225490"/>
            <a:ext cx="885204" cy="323165"/>
          </a:xfrm>
          <a:prstGeom prst="rect">
            <a:avLst/>
          </a:prstGeom>
          <a:noFill/>
        </p:spPr>
        <p:txBody>
          <a:bodyPr wrap="square" rtlCol="0">
            <a:spAutoFit/>
          </a:bodyPr>
          <a:lstStyle/>
          <a:p>
            <a:r>
              <a:rPr lang="en-US" altLang="ko-KR" sz="1500" dirty="0" smtClean="0">
                <a:solidFill>
                  <a:schemeClr val="bg1"/>
                </a:solidFill>
              </a:rPr>
              <a:t>Utilizing</a:t>
            </a:r>
            <a:endParaRPr lang="ko-KR" altLang="en-US" sz="1500" dirty="0">
              <a:solidFill>
                <a:schemeClr val="bg1"/>
              </a:solidFill>
            </a:endParaRPr>
          </a:p>
        </p:txBody>
      </p:sp>
      <p:sp>
        <p:nvSpPr>
          <p:cNvPr id="22" name="TextBox 21"/>
          <p:cNvSpPr txBox="1"/>
          <p:nvPr/>
        </p:nvSpPr>
        <p:spPr>
          <a:xfrm>
            <a:off x="546931" y="4915355"/>
            <a:ext cx="8259512" cy="1785104"/>
          </a:xfrm>
          <a:prstGeom prst="rect">
            <a:avLst/>
          </a:prstGeom>
          <a:noFill/>
        </p:spPr>
        <p:txBody>
          <a:bodyPr wrap="square" rtlCol="0">
            <a:spAutoFit/>
          </a:bodyPr>
          <a:lstStyle/>
          <a:p>
            <a:r>
              <a:rPr lang="en-US" altLang="ko-KR" sz="2000" b="1" i="1" dirty="0" smtClean="0"/>
              <a:t>Purpose of NTQ Act</a:t>
            </a:r>
          </a:p>
          <a:p>
            <a:r>
              <a:rPr lang="en-US" altLang="ko-KR" dirty="0" smtClean="0"/>
              <a:t>The purpose of this Act is to establish the national technical qualification system meeting the needs of industrial circles by making its operation efficient and thereby to develop the occupational capabilities of technical manpower and to contribute to the improvement of the social status of technical manpower as well as to the development of the national economy.</a:t>
            </a:r>
            <a:endParaRPr lang="ko-KR" altLang="en-US" dirty="0"/>
          </a:p>
        </p:txBody>
      </p:sp>
      <p:sp>
        <p:nvSpPr>
          <p:cNvPr id="23" name="순서도: 판단 22"/>
          <p:cNvSpPr/>
          <p:nvPr/>
        </p:nvSpPr>
        <p:spPr>
          <a:xfrm>
            <a:off x="401653" y="1440930"/>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순서도: 판단 23"/>
          <p:cNvSpPr/>
          <p:nvPr/>
        </p:nvSpPr>
        <p:spPr>
          <a:xfrm>
            <a:off x="401653" y="5080014"/>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5" name="그림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1169041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03</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Quality Assurance System for NTQ</a:t>
            </a:r>
            <a:endParaRPr lang="ko-KR" altLang="en-US" sz="3000" b="1" i="1" dirty="0"/>
          </a:p>
        </p:txBody>
      </p:sp>
      <p:sp>
        <p:nvSpPr>
          <p:cNvPr id="8" name="TextBox 7"/>
          <p:cNvSpPr txBox="1"/>
          <p:nvPr/>
        </p:nvSpPr>
        <p:spPr>
          <a:xfrm>
            <a:off x="546931" y="1283604"/>
            <a:ext cx="5033473" cy="400110"/>
          </a:xfrm>
          <a:prstGeom prst="rect">
            <a:avLst/>
          </a:prstGeom>
          <a:noFill/>
        </p:spPr>
        <p:txBody>
          <a:bodyPr wrap="square" rtlCol="0">
            <a:spAutoFit/>
          </a:bodyPr>
          <a:lstStyle/>
          <a:p>
            <a:r>
              <a:rPr lang="en-US" altLang="ko-KR" sz="2000" b="1" i="1" dirty="0" smtClean="0"/>
              <a:t>Core elements for NTQ Quality management</a:t>
            </a:r>
          </a:p>
        </p:txBody>
      </p:sp>
      <p:sp>
        <p:nvSpPr>
          <p:cNvPr id="9" name="직사각형 8"/>
          <p:cNvSpPr/>
          <p:nvPr/>
        </p:nvSpPr>
        <p:spPr>
          <a:xfrm>
            <a:off x="487110" y="1833075"/>
            <a:ext cx="7101555" cy="4546363"/>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p:cNvSpPr/>
          <p:nvPr/>
        </p:nvSpPr>
        <p:spPr>
          <a:xfrm>
            <a:off x="2124345" y="2820113"/>
            <a:ext cx="3948157" cy="24526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 name="직선 연결선 12"/>
          <p:cNvCxnSpPr/>
          <p:nvPr/>
        </p:nvCxnSpPr>
        <p:spPr>
          <a:xfrm>
            <a:off x="4089877" y="2820113"/>
            <a:ext cx="0" cy="24526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a:stCxn id="10" idx="1"/>
            <a:endCxn id="10" idx="3"/>
          </p:cNvCxnSpPr>
          <p:nvPr/>
        </p:nvCxnSpPr>
        <p:spPr>
          <a:xfrm>
            <a:off x="2124345" y="4046435"/>
            <a:ext cx="39481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직사각형 10"/>
          <p:cNvSpPr/>
          <p:nvPr/>
        </p:nvSpPr>
        <p:spPr>
          <a:xfrm>
            <a:off x="3387699" y="3604903"/>
            <a:ext cx="1424300" cy="884792"/>
          </a:xfrm>
          <a:prstGeom prst="rect">
            <a:avLst/>
          </a:prstGeom>
          <a:solidFill>
            <a:srgbClr val="CADCD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chemeClr val="tx1"/>
                </a:solidFill>
              </a:rPr>
              <a:t>NTQ</a:t>
            </a:r>
          </a:p>
          <a:p>
            <a:pPr algn="ctr"/>
            <a:r>
              <a:rPr lang="en-US" altLang="ko-KR" b="1" dirty="0" smtClean="0">
                <a:solidFill>
                  <a:schemeClr val="tx1"/>
                </a:solidFill>
              </a:rPr>
              <a:t>Quality</a:t>
            </a:r>
          </a:p>
          <a:p>
            <a:pPr algn="ctr"/>
            <a:r>
              <a:rPr lang="en-US" altLang="ko-KR" b="1" dirty="0" smtClean="0">
                <a:solidFill>
                  <a:schemeClr val="tx1"/>
                </a:solidFill>
              </a:rPr>
              <a:t>Assurance</a:t>
            </a:r>
            <a:endParaRPr lang="ko-KR" altLang="en-US" b="1" dirty="0">
              <a:solidFill>
                <a:schemeClr val="tx1"/>
              </a:solidFill>
            </a:endParaRPr>
          </a:p>
        </p:txBody>
      </p:sp>
      <p:sp>
        <p:nvSpPr>
          <p:cNvPr id="19" name="TextBox 18"/>
          <p:cNvSpPr txBox="1"/>
          <p:nvPr/>
        </p:nvSpPr>
        <p:spPr>
          <a:xfrm>
            <a:off x="3265210" y="2156336"/>
            <a:ext cx="1939895" cy="369332"/>
          </a:xfrm>
          <a:prstGeom prst="rect">
            <a:avLst/>
          </a:prstGeom>
          <a:noFill/>
        </p:spPr>
        <p:txBody>
          <a:bodyPr wrap="square" rtlCol="0">
            <a:spAutoFit/>
          </a:bodyPr>
          <a:lstStyle/>
          <a:p>
            <a:r>
              <a:rPr lang="en-US" altLang="ko-KR" dirty="0" smtClean="0"/>
              <a:t>Public Confidence</a:t>
            </a:r>
            <a:endParaRPr lang="ko-KR" altLang="en-US" dirty="0"/>
          </a:p>
        </p:txBody>
      </p:sp>
      <p:sp>
        <p:nvSpPr>
          <p:cNvPr id="20" name="TextBox 19"/>
          <p:cNvSpPr txBox="1"/>
          <p:nvPr/>
        </p:nvSpPr>
        <p:spPr>
          <a:xfrm>
            <a:off x="2547361" y="5484034"/>
            <a:ext cx="3102124" cy="646331"/>
          </a:xfrm>
          <a:prstGeom prst="rect">
            <a:avLst/>
          </a:prstGeom>
          <a:noFill/>
        </p:spPr>
        <p:txBody>
          <a:bodyPr wrap="square" rtlCol="0">
            <a:spAutoFit/>
          </a:bodyPr>
          <a:lstStyle/>
          <a:p>
            <a:pPr algn="ctr"/>
            <a:r>
              <a:rPr lang="en-US" altLang="ko-KR" dirty="0" smtClean="0"/>
              <a:t>Works ↔ VET ↔ Qualification</a:t>
            </a:r>
          </a:p>
          <a:p>
            <a:pPr algn="ctr"/>
            <a:r>
              <a:rPr lang="en-US" altLang="ko-KR" dirty="0" smtClean="0"/>
              <a:t>Connection</a:t>
            </a:r>
            <a:endParaRPr lang="ko-KR" altLang="en-US" dirty="0"/>
          </a:p>
        </p:txBody>
      </p:sp>
      <p:sp>
        <p:nvSpPr>
          <p:cNvPr id="21" name="TextBox 20"/>
          <p:cNvSpPr txBox="1"/>
          <p:nvPr/>
        </p:nvSpPr>
        <p:spPr>
          <a:xfrm>
            <a:off x="594645" y="3723268"/>
            <a:ext cx="1512608" cy="646331"/>
          </a:xfrm>
          <a:prstGeom prst="rect">
            <a:avLst/>
          </a:prstGeom>
          <a:noFill/>
        </p:spPr>
        <p:txBody>
          <a:bodyPr wrap="square" rtlCol="0">
            <a:spAutoFit/>
          </a:bodyPr>
          <a:lstStyle/>
          <a:p>
            <a:r>
              <a:rPr lang="en-US" altLang="ko-KR" dirty="0" smtClean="0"/>
              <a:t>Governance,</a:t>
            </a:r>
          </a:p>
          <a:p>
            <a:r>
              <a:rPr lang="en-US" altLang="ko-KR" dirty="0" err="1" smtClean="0"/>
              <a:t>Cooperations</a:t>
            </a:r>
            <a:endParaRPr lang="ko-KR" altLang="en-US" dirty="0"/>
          </a:p>
        </p:txBody>
      </p:sp>
      <p:sp>
        <p:nvSpPr>
          <p:cNvPr id="22" name="TextBox 21"/>
          <p:cNvSpPr txBox="1"/>
          <p:nvPr/>
        </p:nvSpPr>
        <p:spPr>
          <a:xfrm>
            <a:off x="6197129" y="3723268"/>
            <a:ext cx="1512608" cy="646331"/>
          </a:xfrm>
          <a:prstGeom prst="rect">
            <a:avLst/>
          </a:prstGeom>
          <a:noFill/>
        </p:spPr>
        <p:txBody>
          <a:bodyPr wrap="square" rtlCol="0">
            <a:spAutoFit/>
          </a:bodyPr>
          <a:lstStyle/>
          <a:p>
            <a:r>
              <a:rPr lang="en-US" altLang="ko-KR" dirty="0" smtClean="0"/>
              <a:t>Opportunity,</a:t>
            </a:r>
          </a:p>
          <a:p>
            <a:r>
              <a:rPr lang="en-US" altLang="ko-KR" dirty="0" smtClean="0"/>
              <a:t>Preference</a:t>
            </a:r>
            <a:endParaRPr lang="ko-KR" altLang="en-US" dirty="0"/>
          </a:p>
        </p:txBody>
      </p:sp>
      <p:sp>
        <p:nvSpPr>
          <p:cNvPr id="23" name="TextBox 22"/>
          <p:cNvSpPr txBox="1"/>
          <p:nvPr/>
        </p:nvSpPr>
        <p:spPr>
          <a:xfrm>
            <a:off x="2431993" y="3183038"/>
            <a:ext cx="1649338" cy="400110"/>
          </a:xfrm>
          <a:prstGeom prst="rect">
            <a:avLst/>
          </a:prstGeom>
          <a:noFill/>
        </p:spPr>
        <p:txBody>
          <a:bodyPr wrap="square" rtlCol="0">
            <a:spAutoFit/>
          </a:bodyPr>
          <a:lstStyle/>
          <a:p>
            <a:r>
              <a:rPr lang="en-US" altLang="ko-KR" sz="2000" dirty="0" smtClean="0"/>
              <a:t>Efficiency</a:t>
            </a:r>
            <a:endParaRPr lang="ko-KR" altLang="en-US" sz="2000" dirty="0"/>
          </a:p>
        </p:txBody>
      </p:sp>
      <p:sp>
        <p:nvSpPr>
          <p:cNvPr id="24" name="TextBox 23"/>
          <p:cNvSpPr txBox="1"/>
          <p:nvPr/>
        </p:nvSpPr>
        <p:spPr>
          <a:xfrm>
            <a:off x="4923092" y="3183038"/>
            <a:ext cx="880218" cy="400110"/>
          </a:xfrm>
          <a:prstGeom prst="rect">
            <a:avLst/>
          </a:prstGeom>
          <a:noFill/>
        </p:spPr>
        <p:txBody>
          <a:bodyPr wrap="square" rtlCol="0">
            <a:spAutoFit/>
          </a:bodyPr>
          <a:lstStyle/>
          <a:p>
            <a:r>
              <a:rPr lang="en-US" altLang="ko-KR" sz="2000" dirty="0" smtClean="0"/>
              <a:t>Equity</a:t>
            </a:r>
            <a:endParaRPr lang="ko-KR" altLang="en-US" sz="2000" dirty="0"/>
          </a:p>
        </p:txBody>
      </p:sp>
      <p:sp>
        <p:nvSpPr>
          <p:cNvPr id="25" name="TextBox 24"/>
          <p:cNvSpPr txBox="1"/>
          <p:nvPr/>
        </p:nvSpPr>
        <p:spPr>
          <a:xfrm>
            <a:off x="4365132" y="4565808"/>
            <a:ext cx="1724462" cy="400110"/>
          </a:xfrm>
          <a:prstGeom prst="rect">
            <a:avLst/>
          </a:prstGeom>
          <a:noFill/>
        </p:spPr>
        <p:txBody>
          <a:bodyPr wrap="square" rtlCol="0">
            <a:spAutoFit/>
          </a:bodyPr>
          <a:lstStyle/>
          <a:p>
            <a:r>
              <a:rPr lang="en-US" altLang="ko-KR" sz="2000" dirty="0" smtClean="0"/>
              <a:t>Comparability</a:t>
            </a:r>
            <a:endParaRPr lang="ko-KR" altLang="en-US" sz="2000" dirty="0"/>
          </a:p>
        </p:txBody>
      </p:sp>
      <p:sp>
        <p:nvSpPr>
          <p:cNvPr id="27" name="TextBox 26"/>
          <p:cNvSpPr txBox="1"/>
          <p:nvPr/>
        </p:nvSpPr>
        <p:spPr>
          <a:xfrm>
            <a:off x="2471163" y="4594026"/>
            <a:ext cx="1199612" cy="400110"/>
          </a:xfrm>
          <a:prstGeom prst="rect">
            <a:avLst/>
          </a:prstGeom>
          <a:noFill/>
        </p:spPr>
        <p:txBody>
          <a:bodyPr wrap="square" rtlCol="0">
            <a:spAutoFit/>
          </a:bodyPr>
          <a:lstStyle/>
          <a:p>
            <a:r>
              <a:rPr lang="en-US" altLang="ko-KR" sz="2000" dirty="0" smtClean="0"/>
              <a:t>Flexibility</a:t>
            </a:r>
            <a:endParaRPr lang="ko-KR" altLang="en-US" sz="2000" dirty="0"/>
          </a:p>
        </p:txBody>
      </p:sp>
      <p:sp>
        <p:nvSpPr>
          <p:cNvPr id="29" name="오른쪽 대괄호 28"/>
          <p:cNvSpPr/>
          <p:nvPr/>
        </p:nvSpPr>
        <p:spPr>
          <a:xfrm>
            <a:off x="7639960" y="1869395"/>
            <a:ext cx="174452" cy="4473721"/>
          </a:xfrm>
          <a:prstGeom prst="rightBracket">
            <a:avLst>
              <a:gd name="adj" fmla="val 0"/>
            </a:avLst>
          </a:prstGeom>
          <a:ln w="19050">
            <a:solidFill>
              <a:srgbClr val="32767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30" name="TextBox 29"/>
          <p:cNvSpPr txBox="1"/>
          <p:nvPr/>
        </p:nvSpPr>
        <p:spPr>
          <a:xfrm>
            <a:off x="7709737" y="3604903"/>
            <a:ext cx="1507620" cy="923330"/>
          </a:xfrm>
          <a:prstGeom prst="rect">
            <a:avLst/>
          </a:prstGeom>
          <a:noFill/>
        </p:spPr>
        <p:txBody>
          <a:bodyPr wrap="square" rtlCol="0">
            <a:spAutoFit/>
          </a:bodyPr>
          <a:lstStyle/>
          <a:p>
            <a:pPr algn="ctr"/>
            <a:r>
              <a:rPr lang="en-US" altLang="ko-KR" b="1" dirty="0" smtClean="0"/>
              <a:t>Monitoring</a:t>
            </a:r>
          </a:p>
          <a:p>
            <a:pPr algn="ctr"/>
            <a:r>
              <a:rPr lang="en-US" altLang="ko-KR" dirty="0" smtClean="0"/>
              <a:t>&amp;</a:t>
            </a:r>
          </a:p>
          <a:p>
            <a:pPr algn="ctr"/>
            <a:r>
              <a:rPr lang="en-US" altLang="ko-KR" b="1" dirty="0" smtClean="0"/>
              <a:t>Evaluation</a:t>
            </a:r>
            <a:endParaRPr lang="ko-KR" altLang="en-US" b="1" dirty="0"/>
          </a:p>
        </p:txBody>
      </p:sp>
      <p:sp>
        <p:nvSpPr>
          <p:cNvPr id="31" name="순서도: 판단 30"/>
          <p:cNvSpPr/>
          <p:nvPr/>
        </p:nvSpPr>
        <p:spPr>
          <a:xfrm>
            <a:off x="401653" y="1440930"/>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26" name="그림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1499981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03</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Quality Assurance System for NTQ</a:t>
            </a:r>
            <a:endParaRPr lang="ko-KR" altLang="en-US" sz="3000" b="1" i="1" dirty="0"/>
          </a:p>
        </p:txBody>
      </p:sp>
      <p:sp>
        <p:nvSpPr>
          <p:cNvPr id="8" name="TextBox 7"/>
          <p:cNvSpPr txBox="1"/>
          <p:nvPr/>
        </p:nvSpPr>
        <p:spPr>
          <a:xfrm>
            <a:off x="619569" y="1448097"/>
            <a:ext cx="4020797" cy="400110"/>
          </a:xfrm>
          <a:prstGeom prst="rect">
            <a:avLst/>
          </a:prstGeom>
          <a:noFill/>
        </p:spPr>
        <p:txBody>
          <a:bodyPr wrap="square" rtlCol="0">
            <a:spAutoFit/>
          </a:bodyPr>
          <a:lstStyle/>
          <a:p>
            <a:r>
              <a:rPr lang="en-US" altLang="ko-KR" sz="2000" b="1" i="1" dirty="0" smtClean="0"/>
              <a:t>Governance for NTQ System</a:t>
            </a:r>
          </a:p>
        </p:txBody>
      </p:sp>
      <p:graphicFrame>
        <p:nvGraphicFramePr>
          <p:cNvPr id="9" name="표 8"/>
          <p:cNvGraphicFramePr>
            <a:graphicFrameLocks noGrp="1"/>
          </p:cNvGraphicFramePr>
          <p:nvPr>
            <p:extLst>
              <p:ext uri="{D42A27DB-BD31-4B8C-83A1-F6EECF244321}">
                <p14:modId xmlns:p14="http://schemas.microsoft.com/office/powerpoint/2010/main" val="1818094215"/>
              </p:ext>
            </p:extLst>
          </p:nvPr>
        </p:nvGraphicFramePr>
        <p:xfrm>
          <a:off x="619569" y="2116660"/>
          <a:ext cx="3388409" cy="2382534"/>
        </p:xfrm>
        <a:graphic>
          <a:graphicData uri="http://schemas.openxmlformats.org/drawingml/2006/table">
            <a:tbl>
              <a:tblPr firstRow="1" bandRow="1">
                <a:tableStyleId>{F5AB1C69-6EDB-4FF4-983F-18BD219EF322}</a:tableStyleId>
              </a:tblPr>
              <a:tblGrid>
                <a:gridCol w="3388409"/>
              </a:tblGrid>
              <a:tr h="645174">
                <a:tc>
                  <a:txBody>
                    <a:bodyPr/>
                    <a:lstStyle/>
                    <a:p>
                      <a:pPr algn="ctr" latinLnBrk="1"/>
                      <a:r>
                        <a:rPr lang="en-US" altLang="ko-KR" dirty="0" smtClean="0"/>
                        <a:t>Total</a:t>
                      </a:r>
                      <a:r>
                        <a:rPr lang="en-US" altLang="ko-KR" baseline="0" dirty="0" smtClean="0"/>
                        <a:t> management of Qualification system (MOEL)</a:t>
                      </a:r>
                      <a:endParaRPr lang="ko-KR" altLang="en-US" dirty="0"/>
                    </a:p>
                  </a:txBody>
                  <a:tcPr/>
                </a:tc>
              </a:tr>
              <a:tr h="1709159">
                <a:tc>
                  <a:txBody>
                    <a:bodyPr/>
                    <a:lstStyle/>
                    <a:p>
                      <a:pPr marL="0" indent="0" latinLnBrk="1">
                        <a:buFontTx/>
                        <a:buNone/>
                      </a:pPr>
                      <a:r>
                        <a:rPr lang="en-US" altLang="ko-KR" dirty="0" smtClean="0"/>
                        <a:t>-  Management</a:t>
                      </a:r>
                      <a:r>
                        <a:rPr lang="en-US" altLang="ko-KR" baseline="0" dirty="0" smtClean="0"/>
                        <a:t> and operation of</a:t>
                      </a:r>
                    </a:p>
                    <a:p>
                      <a:pPr marL="0" indent="0" latinLnBrk="1">
                        <a:buFontTx/>
                        <a:buNone/>
                      </a:pPr>
                      <a:r>
                        <a:rPr lang="en-US" altLang="ko-KR" baseline="0" dirty="0" smtClean="0"/>
                        <a:t>   ACTs and System</a:t>
                      </a:r>
                    </a:p>
                    <a:p>
                      <a:pPr marL="0" indent="0" latinLnBrk="1">
                        <a:buFontTx/>
                        <a:buNone/>
                      </a:pPr>
                      <a:r>
                        <a:rPr lang="en-US" altLang="ko-KR" baseline="0" dirty="0" smtClean="0"/>
                        <a:t>- Operating National Technical</a:t>
                      </a:r>
                    </a:p>
                    <a:p>
                      <a:pPr marL="0" indent="0" latinLnBrk="1">
                        <a:buFontTx/>
                        <a:buNone/>
                      </a:pPr>
                      <a:r>
                        <a:rPr lang="en-US" altLang="ko-KR" baseline="0" dirty="0" smtClean="0"/>
                        <a:t>  Qualification Policy Council</a:t>
                      </a:r>
                    </a:p>
                    <a:p>
                      <a:pPr marL="0" indent="0" latinLnBrk="1">
                        <a:buFontTx/>
                        <a:buNone/>
                      </a:pPr>
                      <a:r>
                        <a:rPr lang="en-US" altLang="ko-KR" baseline="0" dirty="0" smtClean="0"/>
                        <a:t>- Creating and changing the trade</a:t>
                      </a:r>
                    </a:p>
                    <a:p>
                      <a:pPr marL="0" indent="0" latinLnBrk="1">
                        <a:buFontTx/>
                        <a:buNone/>
                      </a:pPr>
                      <a:r>
                        <a:rPr lang="en-US" altLang="ko-KR" baseline="0" dirty="0" smtClean="0"/>
                        <a:t>  of qualification</a:t>
                      </a:r>
                      <a:endParaRPr lang="ko-KR" altLang="en-US" dirty="0"/>
                    </a:p>
                  </a:txBody>
                  <a:tcPr/>
                </a:tc>
              </a:tr>
            </a:tbl>
          </a:graphicData>
        </a:graphic>
      </p:graphicFrame>
      <p:graphicFrame>
        <p:nvGraphicFramePr>
          <p:cNvPr id="10" name="표 9"/>
          <p:cNvGraphicFramePr>
            <a:graphicFrameLocks noGrp="1"/>
          </p:cNvGraphicFramePr>
          <p:nvPr>
            <p:extLst>
              <p:ext uri="{D42A27DB-BD31-4B8C-83A1-F6EECF244321}">
                <p14:modId xmlns:p14="http://schemas.microsoft.com/office/powerpoint/2010/main" val="452318234"/>
              </p:ext>
            </p:extLst>
          </p:nvPr>
        </p:nvGraphicFramePr>
        <p:xfrm>
          <a:off x="4797038" y="2125206"/>
          <a:ext cx="3388409" cy="2382534"/>
        </p:xfrm>
        <a:graphic>
          <a:graphicData uri="http://schemas.openxmlformats.org/drawingml/2006/table">
            <a:tbl>
              <a:tblPr firstRow="1" bandRow="1">
                <a:tableStyleId>{F5AB1C69-6EDB-4FF4-983F-18BD219EF322}</a:tableStyleId>
              </a:tblPr>
              <a:tblGrid>
                <a:gridCol w="3388409"/>
              </a:tblGrid>
              <a:tr h="645174">
                <a:tc>
                  <a:txBody>
                    <a:bodyPr/>
                    <a:lstStyle/>
                    <a:p>
                      <a:pPr algn="ctr" latinLnBrk="1"/>
                      <a:r>
                        <a:rPr lang="en-US" altLang="ko-KR" dirty="0" smtClean="0"/>
                        <a:t>Utilization (19 national</a:t>
                      </a:r>
                      <a:r>
                        <a:rPr lang="en-US" altLang="ko-KR" baseline="0" dirty="0" smtClean="0"/>
                        <a:t> departments and divisions)</a:t>
                      </a:r>
                      <a:endParaRPr lang="ko-KR" altLang="en-US" dirty="0"/>
                    </a:p>
                  </a:txBody>
                  <a:tcPr/>
                </a:tc>
              </a:tr>
              <a:tr h="1717705">
                <a:tc>
                  <a:txBody>
                    <a:bodyPr/>
                    <a:lstStyle/>
                    <a:p>
                      <a:pPr marL="0" indent="0" latinLnBrk="1">
                        <a:buFontTx/>
                        <a:buNone/>
                      </a:pPr>
                      <a:r>
                        <a:rPr lang="en-US" altLang="ko-KR" dirty="0" smtClean="0"/>
                        <a:t>-  Having</a:t>
                      </a:r>
                      <a:r>
                        <a:rPr lang="en-US" altLang="ko-KR" baseline="0" dirty="0" smtClean="0"/>
                        <a:t> authorization related to</a:t>
                      </a:r>
                    </a:p>
                    <a:p>
                      <a:pPr marL="0" indent="0" latinLnBrk="1">
                        <a:buFontTx/>
                        <a:buNone/>
                      </a:pPr>
                      <a:r>
                        <a:rPr lang="en-US" altLang="ko-KR" baseline="0" dirty="0" smtClean="0"/>
                        <a:t>   examination implementation</a:t>
                      </a:r>
                    </a:p>
                    <a:p>
                      <a:pPr marL="0" indent="0" latinLnBrk="1">
                        <a:buFontTx/>
                        <a:buNone/>
                      </a:pPr>
                      <a:r>
                        <a:rPr lang="en-US" altLang="ko-KR" baseline="0" dirty="0" smtClean="0"/>
                        <a:t>- Utilizing base on related </a:t>
                      </a:r>
                    </a:p>
                    <a:p>
                      <a:pPr marL="0" indent="0" latinLnBrk="1">
                        <a:buFontTx/>
                        <a:buNone/>
                      </a:pPr>
                      <a:r>
                        <a:rPr lang="en-US" altLang="ko-KR" baseline="0" dirty="0" smtClean="0"/>
                        <a:t>  business law</a:t>
                      </a:r>
                    </a:p>
                    <a:p>
                      <a:pPr marL="0" indent="0" latinLnBrk="1">
                        <a:buFontTx/>
                        <a:buNone/>
                      </a:pPr>
                      <a:r>
                        <a:rPr lang="en-US" altLang="ko-KR" baseline="0" dirty="0" smtClean="0"/>
                        <a:t>- Pausing and canceling</a:t>
                      </a:r>
                    </a:p>
                    <a:p>
                      <a:pPr marL="0" indent="0" latinLnBrk="1">
                        <a:buFontTx/>
                        <a:buNone/>
                      </a:pPr>
                      <a:r>
                        <a:rPr lang="en-US" altLang="ko-KR" baseline="0" dirty="0" smtClean="0"/>
                        <a:t>  qualifications</a:t>
                      </a:r>
                      <a:endParaRPr lang="ko-KR" altLang="en-US" dirty="0"/>
                    </a:p>
                  </a:txBody>
                  <a:tcPr/>
                </a:tc>
              </a:tr>
            </a:tbl>
          </a:graphicData>
        </a:graphic>
      </p:graphicFrame>
      <p:graphicFrame>
        <p:nvGraphicFramePr>
          <p:cNvPr id="11" name="표 10"/>
          <p:cNvGraphicFramePr>
            <a:graphicFrameLocks noGrp="1"/>
          </p:cNvGraphicFramePr>
          <p:nvPr>
            <p:extLst>
              <p:ext uri="{D42A27DB-BD31-4B8C-83A1-F6EECF244321}">
                <p14:modId xmlns:p14="http://schemas.microsoft.com/office/powerpoint/2010/main" val="3616216912"/>
              </p:ext>
            </p:extLst>
          </p:nvPr>
        </p:nvGraphicFramePr>
        <p:xfrm>
          <a:off x="1804586" y="5297208"/>
          <a:ext cx="5671560" cy="1065629"/>
        </p:xfrm>
        <a:graphic>
          <a:graphicData uri="http://schemas.openxmlformats.org/drawingml/2006/table">
            <a:tbl>
              <a:tblPr firstRow="1" bandRow="1">
                <a:tableStyleId>{F5AB1C69-6EDB-4FF4-983F-18BD219EF322}</a:tableStyleId>
              </a:tblPr>
              <a:tblGrid>
                <a:gridCol w="5671560"/>
              </a:tblGrid>
              <a:tr h="425549">
                <a:tc>
                  <a:txBody>
                    <a:bodyPr/>
                    <a:lstStyle/>
                    <a:p>
                      <a:pPr algn="ctr" latinLnBrk="1"/>
                      <a:r>
                        <a:rPr lang="en-US" altLang="ko-KR" dirty="0" smtClean="0"/>
                        <a:t>Assessment</a:t>
                      </a:r>
                      <a:r>
                        <a:rPr lang="en-US" altLang="ko-KR" baseline="0" dirty="0" smtClean="0"/>
                        <a:t> (</a:t>
                      </a:r>
                      <a:r>
                        <a:rPr lang="en-US" altLang="ko-KR" baseline="0" dirty="0" err="1" smtClean="0"/>
                        <a:t>HRDKorea</a:t>
                      </a:r>
                      <a:r>
                        <a:rPr lang="en-US" altLang="ko-KR" baseline="0" dirty="0" smtClean="0"/>
                        <a:t> and 7 agencies)</a:t>
                      </a:r>
                      <a:endParaRPr lang="ko-KR" altLang="en-US" dirty="0"/>
                    </a:p>
                  </a:txBody>
                  <a:tcPr/>
                </a:tc>
              </a:tr>
              <a:tr h="632388">
                <a:tc>
                  <a:txBody>
                    <a:bodyPr/>
                    <a:lstStyle/>
                    <a:p>
                      <a:pPr marL="0" indent="0" latinLnBrk="1">
                        <a:buFontTx/>
                        <a:buNone/>
                      </a:pPr>
                      <a:r>
                        <a:rPr lang="en-US" altLang="ko-KR" dirty="0" smtClean="0"/>
                        <a:t>- Making questions, testing, marking</a:t>
                      </a:r>
                    </a:p>
                    <a:p>
                      <a:pPr marL="0" indent="0" latinLnBrk="1">
                        <a:buFontTx/>
                        <a:buNone/>
                      </a:pPr>
                      <a:r>
                        <a:rPr lang="en-US" altLang="ko-KR" dirty="0" smtClean="0"/>
                        <a:t>- Certificate</a:t>
                      </a:r>
                      <a:r>
                        <a:rPr lang="en-US" altLang="ko-KR" baseline="0" dirty="0" smtClean="0"/>
                        <a:t> issue etc.</a:t>
                      </a:r>
                      <a:endParaRPr lang="ko-KR" altLang="en-US" dirty="0"/>
                    </a:p>
                  </a:txBody>
                  <a:tcPr/>
                </a:tc>
              </a:tr>
            </a:tbl>
          </a:graphicData>
        </a:graphic>
      </p:graphicFrame>
      <p:cxnSp>
        <p:nvCxnSpPr>
          <p:cNvPr id="13" name="직선 화살표 연결선 12"/>
          <p:cNvCxnSpPr/>
          <p:nvPr/>
        </p:nvCxnSpPr>
        <p:spPr>
          <a:xfrm>
            <a:off x="4127619" y="3170490"/>
            <a:ext cx="512747" cy="0"/>
          </a:xfrm>
          <a:prstGeom prst="straightConnector1">
            <a:avLst/>
          </a:prstGeom>
          <a:ln w="25400">
            <a:solidFill>
              <a:srgbClr val="327674"/>
            </a:solidFill>
            <a:tailEnd type="triangle"/>
          </a:ln>
        </p:spPr>
        <p:style>
          <a:lnRef idx="1">
            <a:schemeClr val="accent1"/>
          </a:lnRef>
          <a:fillRef idx="0">
            <a:schemeClr val="accent1"/>
          </a:fillRef>
          <a:effectRef idx="0">
            <a:schemeClr val="accent1"/>
          </a:effectRef>
          <a:fontRef idx="minor">
            <a:schemeClr val="tx1"/>
          </a:fontRef>
        </p:style>
      </p:cxnSp>
      <p:cxnSp>
        <p:nvCxnSpPr>
          <p:cNvPr id="15" name="직선 화살표 연결선 14"/>
          <p:cNvCxnSpPr/>
          <p:nvPr/>
        </p:nvCxnSpPr>
        <p:spPr>
          <a:xfrm flipH="1">
            <a:off x="4127620" y="3311496"/>
            <a:ext cx="512746" cy="0"/>
          </a:xfrm>
          <a:prstGeom prst="straightConnector1">
            <a:avLst/>
          </a:prstGeom>
          <a:ln w="25400">
            <a:solidFill>
              <a:srgbClr val="32767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p:cNvCxnSpPr/>
          <p:nvPr/>
        </p:nvCxnSpPr>
        <p:spPr>
          <a:xfrm>
            <a:off x="3127760" y="4674549"/>
            <a:ext cx="0" cy="467322"/>
          </a:xfrm>
          <a:prstGeom prst="straightConnector1">
            <a:avLst/>
          </a:prstGeom>
          <a:ln w="25400">
            <a:solidFill>
              <a:srgbClr val="32767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직선 화살표 연결선 18"/>
          <p:cNvCxnSpPr/>
          <p:nvPr/>
        </p:nvCxnSpPr>
        <p:spPr>
          <a:xfrm>
            <a:off x="5852445" y="4674549"/>
            <a:ext cx="0" cy="467322"/>
          </a:xfrm>
          <a:prstGeom prst="straightConnector1">
            <a:avLst/>
          </a:prstGeom>
          <a:ln w="25400">
            <a:solidFill>
              <a:srgbClr val="32767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순서도: 판단 19"/>
          <p:cNvSpPr/>
          <p:nvPr/>
        </p:nvSpPr>
        <p:spPr>
          <a:xfrm>
            <a:off x="474291" y="1604504"/>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6" name="그림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35143424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각 삼각형 3"/>
          <p:cNvSpPr/>
          <p:nvPr/>
        </p:nvSpPr>
        <p:spPr>
          <a:xfrm rot="5400000">
            <a:off x="8545" y="-8545"/>
            <a:ext cx="1222049" cy="1239140"/>
          </a:xfrm>
          <a:prstGeom prst="rtTriangle">
            <a:avLst/>
          </a:prstGeom>
          <a:solidFill>
            <a:srgbClr val="3276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 name="직선 연결선 4"/>
          <p:cNvCxnSpPr>
            <a:stCxn id="4" idx="4"/>
          </p:cNvCxnSpPr>
          <p:nvPr/>
        </p:nvCxnSpPr>
        <p:spPr>
          <a:xfrm>
            <a:off x="-1" y="1222050"/>
            <a:ext cx="7118649" cy="0"/>
          </a:xfrm>
          <a:prstGeom prst="line">
            <a:avLst/>
          </a:prstGeom>
          <a:ln w="19050">
            <a:solidFill>
              <a:srgbClr val="327674"/>
            </a:solidFill>
            <a:prstDash val="sysDot"/>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4004" y="133971"/>
            <a:ext cx="905854" cy="553998"/>
          </a:xfrm>
          <a:prstGeom prst="rect">
            <a:avLst/>
          </a:prstGeom>
          <a:noFill/>
        </p:spPr>
        <p:txBody>
          <a:bodyPr wrap="square" rtlCol="0">
            <a:spAutoFit/>
          </a:bodyPr>
          <a:lstStyle/>
          <a:p>
            <a:r>
              <a:rPr lang="en-US" altLang="ko-KR" sz="3000" b="1" dirty="0" smtClean="0">
                <a:solidFill>
                  <a:schemeClr val="bg1"/>
                </a:solidFill>
              </a:rPr>
              <a:t>03</a:t>
            </a:r>
            <a:endParaRPr lang="ko-KR" altLang="en-US" sz="3000" b="1" dirty="0">
              <a:solidFill>
                <a:schemeClr val="bg1"/>
              </a:solidFill>
            </a:endParaRPr>
          </a:p>
        </p:txBody>
      </p:sp>
      <p:sp>
        <p:nvSpPr>
          <p:cNvPr id="7" name="TextBox 6"/>
          <p:cNvSpPr txBox="1"/>
          <p:nvPr/>
        </p:nvSpPr>
        <p:spPr>
          <a:xfrm>
            <a:off x="487110" y="611025"/>
            <a:ext cx="6631538" cy="553998"/>
          </a:xfrm>
          <a:prstGeom prst="rect">
            <a:avLst/>
          </a:prstGeom>
          <a:noFill/>
        </p:spPr>
        <p:txBody>
          <a:bodyPr wrap="square" rtlCol="0">
            <a:spAutoFit/>
          </a:bodyPr>
          <a:lstStyle/>
          <a:p>
            <a:r>
              <a:rPr lang="en-US" altLang="ko-KR" sz="3000" b="1" i="1" dirty="0" smtClean="0"/>
              <a:t>Quality Assurance System for NTQ</a:t>
            </a:r>
            <a:endParaRPr lang="ko-KR" altLang="en-US" sz="3000" b="1" i="1" dirty="0"/>
          </a:p>
        </p:txBody>
      </p:sp>
      <p:sp>
        <p:nvSpPr>
          <p:cNvPr id="8" name="TextBox 7"/>
          <p:cNvSpPr txBox="1"/>
          <p:nvPr/>
        </p:nvSpPr>
        <p:spPr>
          <a:xfrm>
            <a:off x="619569" y="1356021"/>
            <a:ext cx="4875377" cy="400110"/>
          </a:xfrm>
          <a:prstGeom prst="rect">
            <a:avLst/>
          </a:prstGeom>
          <a:noFill/>
        </p:spPr>
        <p:txBody>
          <a:bodyPr wrap="square" rtlCol="0">
            <a:spAutoFit/>
          </a:bodyPr>
          <a:lstStyle/>
          <a:p>
            <a:r>
              <a:rPr lang="en-US" altLang="ko-KR" sz="2000" b="1" i="1" dirty="0" smtClean="0"/>
              <a:t>Participation System on NTQ Operation</a:t>
            </a:r>
          </a:p>
        </p:txBody>
      </p:sp>
      <p:sp>
        <p:nvSpPr>
          <p:cNvPr id="9" name="직사각형 8"/>
          <p:cNvSpPr/>
          <p:nvPr/>
        </p:nvSpPr>
        <p:spPr>
          <a:xfrm>
            <a:off x="546931" y="1910019"/>
            <a:ext cx="8169780" cy="4644637"/>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모서리가 둥근 직사각형 9"/>
          <p:cNvSpPr/>
          <p:nvPr/>
        </p:nvSpPr>
        <p:spPr>
          <a:xfrm>
            <a:off x="940037" y="2341549"/>
            <a:ext cx="1623701"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MOEL</a:t>
            </a:r>
            <a:endParaRPr lang="ko-KR" altLang="en-US" dirty="0">
              <a:solidFill>
                <a:schemeClr val="tx1"/>
              </a:solidFill>
            </a:endParaRPr>
          </a:p>
        </p:txBody>
      </p:sp>
      <p:sp>
        <p:nvSpPr>
          <p:cNvPr id="11" name="모서리가 둥근 직사각형 10"/>
          <p:cNvSpPr/>
          <p:nvPr/>
        </p:nvSpPr>
        <p:spPr>
          <a:xfrm>
            <a:off x="940037" y="2839325"/>
            <a:ext cx="1623701" cy="704996"/>
          </a:xfrm>
          <a:prstGeom prst="roundRect">
            <a:avLst>
              <a:gd name="adj" fmla="val 4728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National departments and divisions</a:t>
            </a:r>
            <a:endParaRPr lang="ko-KR" altLang="en-US" sz="1500" dirty="0">
              <a:solidFill>
                <a:schemeClr val="tx1"/>
              </a:solidFill>
            </a:endParaRPr>
          </a:p>
        </p:txBody>
      </p:sp>
      <p:sp>
        <p:nvSpPr>
          <p:cNvPr id="12" name="모서리가 둥근 직사각형 11"/>
          <p:cNvSpPr/>
          <p:nvPr/>
        </p:nvSpPr>
        <p:spPr>
          <a:xfrm>
            <a:off x="940037" y="3623353"/>
            <a:ext cx="1623701"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Local government</a:t>
            </a:r>
            <a:endParaRPr lang="ko-KR" altLang="en-US" sz="1500" dirty="0">
              <a:solidFill>
                <a:schemeClr val="tx1"/>
              </a:solidFill>
            </a:endParaRPr>
          </a:p>
        </p:txBody>
      </p:sp>
      <p:sp>
        <p:nvSpPr>
          <p:cNvPr id="13" name="모서리가 둥근 직사각형 12"/>
          <p:cNvSpPr/>
          <p:nvPr/>
        </p:nvSpPr>
        <p:spPr>
          <a:xfrm>
            <a:off x="940036" y="4121129"/>
            <a:ext cx="1623701"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VET institution</a:t>
            </a:r>
            <a:endParaRPr lang="ko-KR" altLang="en-US" sz="1500" dirty="0">
              <a:solidFill>
                <a:schemeClr val="tx1"/>
              </a:solidFill>
            </a:endParaRPr>
          </a:p>
        </p:txBody>
      </p:sp>
      <p:sp>
        <p:nvSpPr>
          <p:cNvPr id="14" name="모서리가 둥근 직사각형 13"/>
          <p:cNvSpPr/>
          <p:nvPr/>
        </p:nvSpPr>
        <p:spPr>
          <a:xfrm>
            <a:off x="940036" y="4618985"/>
            <a:ext cx="1623701"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Industrial sector councils</a:t>
            </a:r>
            <a:endParaRPr lang="ko-KR" altLang="en-US" sz="1500" dirty="0">
              <a:solidFill>
                <a:schemeClr val="tx1"/>
              </a:solidFill>
            </a:endParaRPr>
          </a:p>
        </p:txBody>
      </p:sp>
      <p:sp>
        <p:nvSpPr>
          <p:cNvPr id="15" name="모서리가 둥근 직사각형 14"/>
          <p:cNvSpPr/>
          <p:nvPr/>
        </p:nvSpPr>
        <p:spPr>
          <a:xfrm>
            <a:off x="940035" y="5116681"/>
            <a:ext cx="1623703"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National statistical offices</a:t>
            </a:r>
            <a:endParaRPr lang="ko-KR" altLang="en-US" sz="1500" dirty="0">
              <a:solidFill>
                <a:schemeClr val="tx1"/>
              </a:solidFill>
            </a:endParaRPr>
          </a:p>
        </p:txBody>
      </p:sp>
      <p:sp>
        <p:nvSpPr>
          <p:cNvPr id="16" name="모서리가 둥근 직사각형 15"/>
          <p:cNvSpPr/>
          <p:nvPr/>
        </p:nvSpPr>
        <p:spPr>
          <a:xfrm>
            <a:off x="940035" y="5614377"/>
            <a:ext cx="1623702"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Agencies</a:t>
            </a:r>
            <a:endParaRPr lang="ko-KR" altLang="en-US" sz="1500" dirty="0">
              <a:solidFill>
                <a:schemeClr val="tx1"/>
              </a:solidFill>
            </a:endParaRPr>
          </a:p>
        </p:txBody>
      </p:sp>
      <p:sp>
        <p:nvSpPr>
          <p:cNvPr id="17" name="직사각형 16"/>
          <p:cNvSpPr/>
          <p:nvPr/>
        </p:nvSpPr>
        <p:spPr>
          <a:xfrm>
            <a:off x="3401224" y="2364972"/>
            <a:ext cx="2461189" cy="84603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Establishment, Change and repeal of the categories</a:t>
            </a:r>
            <a:endParaRPr lang="ko-KR" altLang="en-US" dirty="0">
              <a:solidFill>
                <a:schemeClr val="tx1"/>
              </a:solidFill>
            </a:endParaRPr>
          </a:p>
        </p:txBody>
      </p:sp>
      <p:sp>
        <p:nvSpPr>
          <p:cNvPr id="18" name="직사각형 17"/>
          <p:cNvSpPr/>
          <p:nvPr/>
        </p:nvSpPr>
        <p:spPr>
          <a:xfrm>
            <a:off x="3401225" y="3386304"/>
            <a:ext cx="2461189" cy="7348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Formulation of assessment plan</a:t>
            </a:r>
            <a:endParaRPr lang="ko-KR" altLang="en-US" dirty="0">
              <a:solidFill>
                <a:schemeClr val="tx1"/>
              </a:solidFill>
            </a:endParaRPr>
          </a:p>
        </p:txBody>
      </p:sp>
      <p:sp>
        <p:nvSpPr>
          <p:cNvPr id="19" name="직사각형 18"/>
          <p:cNvSpPr/>
          <p:nvPr/>
        </p:nvSpPr>
        <p:spPr>
          <a:xfrm>
            <a:off x="3401225" y="4275017"/>
            <a:ext cx="2461189" cy="5212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Making question</a:t>
            </a:r>
            <a:endParaRPr lang="ko-KR" altLang="en-US" dirty="0">
              <a:solidFill>
                <a:schemeClr val="tx1"/>
              </a:solidFill>
            </a:endParaRPr>
          </a:p>
        </p:txBody>
      </p:sp>
      <p:sp>
        <p:nvSpPr>
          <p:cNvPr id="20" name="직사각형 19"/>
          <p:cNvSpPr/>
          <p:nvPr/>
        </p:nvSpPr>
        <p:spPr>
          <a:xfrm>
            <a:off x="3401224" y="4971527"/>
            <a:ext cx="2461189" cy="5212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Testing &amp; Marking</a:t>
            </a:r>
            <a:endParaRPr lang="ko-KR" altLang="en-US" dirty="0">
              <a:solidFill>
                <a:schemeClr val="tx1"/>
              </a:solidFill>
            </a:endParaRPr>
          </a:p>
        </p:txBody>
      </p:sp>
      <p:sp>
        <p:nvSpPr>
          <p:cNvPr id="21" name="직사각형 20"/>
          <p:cNvSpPr/>
          <p:nvPr/>
        </p:nvSpPr>
        <p:spPr>
          <a:xfrm>
            <a:off x="3401224" y="5659495"/>
            <a:ext cx="2461189" cy="52121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1"/>
                </a:solidFill>
              </a:rPr>
              <a:t>Certificate issue</a:t>
            </a:r>
            <a:endParaRPr lang="ko-KR" altLang="en-US" dirty="0">
              <a:solidFill>
                <a:schemeClr val="tx1"/>
              </a:solidFill>
            </a:endParaRPr>
          </a:p>
        </p:txBody>
      </p:sp>
      <p:sp>
        <p:nvSpPr>
          <p:cNvPr id="22" name="모서리가 둥근 직사각형 21"/>
          <p:cNvSpPr/>
          <p:nvPr/>
        </p:nvSpPr>
        <p:spPr>
          <a:xfrm>
            <a:off x="6407921" y="2610858"/>
            <a:ext cx="2009686"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Specialist in </a:t>
            </a:r>
          </a:p>
          <a:p>
            <a:pPr algn="ctr"/>
            <a:r>
              <a:rPr lang="en-US" altLang="ko-KR" sz="1500" dirty="0" smtClean="0">
                <a:solidFill>
                  <a:schemeClr val="tx1"/>
                </a:solidFill>
              </a:rPr>
              <a:t>industrial circles</a:t>
            </a:r>
            <a:endParaRPr lang="ko-KR" altLang="en-US" sz="1500" dirty="0">
              <a:solidFill>
                <a:schemeClr val="tx1"/>
              </a:solidFill>
            </a:endParaRPr>
          </a:p>
        </p:txBody>
      </p:sp>
      <p:sp>
        <p:nvSpPr>
          <p:cNvPr id="23" name="모서리가 둥근 직사각형 22"/>
          <p:cNvSpPr/>
          <p:nvPr/>
        </p:nvSpPr>
        <p:spPr>
          <a:xfrm>
            <a:off x="6407920" y="3343689"/>
            <a:ext cx="2009686"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Scholars, researchers</a:t>
            </a:r>
            <a:endParaRPr lang="ko-KR" altLang="en-US" sz="1500" dirty="0">
              <a:solidFill>
                <a:schemeClr val="tx1"/>
              </a:solidFill>
            </a:endParaRPr>
          </a:p>
        </p:txBody>
      </p:sp>
      <p:sp>
        <p:nvSpPr>
          <p:cNvPr id="24" name="모서리가 둥근 직사각형 23"/>
          <p:cNvSpPr/>
          <p:nvPr/>
        </p:nvSpPr>
        <p:spPr>
          <a:xfrm>
            <a:off x="6407919" y="4088684"/>
            <a:ext cx="2009688" cy="1049599"/>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Officials, teaching staffs, faculties, public institution employees</a:t>
            </a:r>
            <a:endParaRPr lang="ko-KR" altLang="en-US" sz="1500" dirty="0">
              <a:solidFill>
                <a:schemeClr val="tx1"/>
              </a:solidFill>
            </a:endParaRPr>
          </a:p>
        </p:txBody>
      </p:sp>
      <p:sp>
        <p:nvSpPr>
          <p:cNvPr id="25" name="모서리가 둥근 직사각형 24"/>
          <p:cNvSpPr/>
          <p:nvPr/>
        </p:nvSpPr>
        <p:spPr>
          <a:xfrm>
            <a:off x="6407920" y="5450123"/>
            <a:ext cx="2009686" cy="418744"/>
          </a:xfrm>
          <a:prstGeom prst="roundRect">
            <a:avLst>
              <a:gd name="adj"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500" dirty="0" smtClean="0">
                <a:solidFill>
                  <a:schemeClr val="tx1"/>
                </a:solidFill>
              </a:rPr>
              <a:t>Agency’s specialist</a:t>
            </a:r>
            <a:endParaRPr lang="ko-KR" altLang="en-US" sz="1500" dirty="0">
              <a:solidFill>
                <a:schemeClr val="tx1"/>
              </a:solidFill>
            </a:endParaRPr>
          </a:p>
        </p:txBody>
      </p:sp>
      <p:cxnSp>
        <p:nvCxnSpPr>
          <p:cNvPr id="27" name="직선 연결선 26"/>
          <p:cNvCxnSpPr/>
          <p:nvPr/>
        </p:nvCxnSpPr>
        <p:spPr>
          <a:xfrm>
            <a:off x="2563737" y="2546647"/>
            <a:ext cx="837487" cy="2413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직선 연결선 27"/>
          <p:cNvCxnSpPr>
            <a:endCxn id="18" idx="1"/>
          </p:cNvCxnSpPr>
          <p:nvPr/>
        </p:nvCxnSpPr>
        <p:spPr>
          <a:xfrm>
            <a:off x="2563737" y="2546647"/>
            <a:ext cx="837488" cy="12070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직선 연결선 29"/>
          <p:cNvCxnSpPr>
            <a:endCxn id="19" idx="1"/>
          </p:cNvCxnSpPr>
          <p:nvPr/>
        </p:nvCxnSpPr>
        <p:spPr>
          <a:xfrm>
            <a:off x="2563736" y="2540109"/>
            <a:ext cx="837489" cy="19955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a:stCxn id="11" idx="3"/>
            <a:endCxn id="17" idx="1"/>
          </p:cNvCxnSpPr>
          <p:nvPr/>
        </p:nvCxnSpPr>
        <p:spPr>
          <a:xfrm flipV="1">
            <a:off x="2563738" y="2787989"/>
            <a:ext cx="837486" cy="403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2563735" y="3199174"/>
            <a:ext cx="824669" cy="27209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flipV="1">
            <a:off x="2550914" y="3753716"/>
            <a:ext cx="837490" cy="111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a:endCxn id="18" idx="1"/>
          </p:cNvCxnSpPr>
          <p:nvPr/>
        </p:nvCxnSpPr>
        <p:spPr>
          <a:xfrm flipV="1">
            <a:off x="2563735" y="3753717"/>
            <a:ext cx="837490" cy="58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직선 연결선 41"/>
          <p:cNvCxnSpPr>
            <a:endCxn id="20" idx="1"/>
          </p:cNvCxnSpPr>
          <p:nvPr/>
        </p:nvCxnSpPr>
        <p:spPr>
          <a:xfrm>
            <a:off x="2557326" y="4345352"/>
            <a:ext cx="843898" cy="8867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직선 연결선 44"/>
          <p:cNvCxnSpPr>
            <a:endCxn id="20" idx="1"/>
          </p:cNvCxnSpPr>
          <p:nvPr/>
        </p:nvCxnSpPr>
        <p:spPr>
          <a:xfrm>
            <a:off x="2553051" y="4833553"/>
            <a:ext cx="848173" cy="3985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직선 연결선 46"/>
          <p:cNvCxnSpPr>
            <a:endCxn id="21" idx="1"/>
          </p:cNvCxnSpPr>
          <p:nvPr/>
        </p:nvCxnSpPr>
        <p:spPr>
          <a:xfrm>
            <a:off x="2568002" y="4848609"/>
            <a:ext cx="833222" cy="1071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직선 연결선 48"/>
          <p:cNvCxnSpPr>
            <a:endCxn id="18" idx="1"/>
          </p:cNvCxnSpPr>
          <p:nvPr/>
        </p:nvCxnSpPr>
        <p:spPr>
          <a:xfrm flipV="1">
            <a:off x="2563734" y="3753717"/>
            <a:ext cx="837491" cy="1106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직선 연결선 50"/>
          <p:cNvCxnSpPr>
            <a:endCxn id="21" idx="1"/>
          </p:cNvCxnSpPr>
          <p:nvPr/>
        </p:nvCxnSpPr>
        <p:spPr>
          <a:xfrm>
            <a:off x="2569075" y="5310877"/>
            <a:ext cx="832149" cy="609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직선 연결선 52"/>
          <p:cNvCxnSpPr/>
          <p:nvPr/>
        </p:nvCxnSpPr>
        <p:spPr>
          <a:xfrm>
            <a:off x="2576557" y="5839711"/>
            <a:ext cx="818256" cy="80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직선 연결선 54"/>
          <p:cNvCxnSpPr/>
          <p:nvPr/>
        </p:nvCxnSpPr>
        <p:spPr>
          <a:xfrm flipV="1">
            <a:off x="5875233" y="5659495"/>
            <a:ext cx="532686" cy="2476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직선 연결선 56"/>
          <p:cNvCxnSpPr>
            <a:endCxn id="22" idx="1"/>
          </p:cNvCxnSpPr>
          <p:nvPr/>
        </p:nvCxnSpPr>
        <p:spPr>
          <a:xfrm flipV="1">
            <a:off x="5875233" y="2820230"/>
            <a:ext cx="532688" cy="2439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직선 연결선 58"/>
          <p:cNvCxnSpPr>
            <a:endCxn id="23" idx="1"/>
          </p:cNvCxnSpPr>
          <p:nvPr/>
        </p:nvCxnSpPr>
        <p:spPr>
          <a:xfrm flipV="1">
            <a:off x="5862411" y="3553061"/>
            <a:ext cx="545509" cy="17316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직선 연결선 60"/>
          <p:cNvCxnSpPr/>
          <p:nvPr/>
        </p:nvCxnSpPr>
        <p:spPr>
          <a:xfrm flipV="1">
            <a:off x="5868821" y="4613483"/>
            <a:ext cx="539097" cy="6698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직선 연결선 62"/>
          <p:cNvCxnSpPr/>
          <p:nvPr/>
        </p:nvCxnSpPr>
        <p:spPr>
          <a:xfrm>
            <a:off x="5868819" y="5281980"/>
            <a:ext cx="539099" cy="3919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직선 연결선 64"/>
          <p:cNvCxnSpPr>
            <a:endCxn id="22" idx="1"/>
          </p:cNvCxnSpPr>
          <p:nvPr/>
        </p:nvCxnSpPr>
        <p:spPr>
          <a:xfrm flipV="1">
            <a:off x="5875230" y="2820230"/>
            <a:ext cx="532691" cy="17288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직선 연결선 66"/>
          <p:cNvCxnSpPr>
            <a:endCxn id="23" idx="1"/>
          </p:cNvCxnSpPr>
          <p:nvPr/>
        </p:nvCxnSpPr>
        <p:spPr>
          <a:xfrm flipV="1">
            <a:off x="5875227" y="3553061"/>
            <a:ext cx="532693" cy="10096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직선 연결선 68"/>
          <p:cNvCxnSpPr>
            <a:endCxn id="25" idx="1"/>
          </p:cNvCxnSpPr>
          <p:nvPr/>
        </p:nvCxnSpPr>
        <p:spPr>
          <a:xfrm>
            <a:off x="5862409" y="4561294"/>
            <a:ext cx="545511" cy="10982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직선 연결선 70"/>
          <p:cNvCxnSpPr/>
          <p:nvPr/>
        </p:nvCxnSpPr>
        <p:spPr>
          <a:xfrm>
            <a:off x="5875227" y="3717570"/>
            <a:ext cx="539101" cy="19677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직선 연결선 72"/>
          <p:cNvCxnSpPr/>
          <p:nvPr/>
        </p:nvCxnSpPr>
        <p:spPr>
          <a:xfrm>
            <a:off x="5860271" y="2733653"/>
            <a:ext cx="534830" cy="85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직선 연결선 74"/>
          <p:cNvCxnSpPr>
            <a:endCxn id="23" idx="1"/>
          </p:cNvCxnSpPr>
          <p:nvPr/>
        </p:nvCxnSpPr>
        <p:spPr>
          <a:xfrm>
            <a:off x="5868819" y="2721447"/>
            <a:ext cx="539101" cy="8316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직선 연결선 77"/>
          <p:cNvCxnSpPr/>
          <p:nvPr/>
        </p:nvCxnSpPr>
        <p:spPr>
          <a:xfrm>
            <a:off x="5868813" y="2720060"/>
            <a:ext cx="532693" cy="2935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순서도: 판단 79"/>
          <p:cNvSpPr/>
          <p:nvPr/>
        </p:nvSpPr>
        <p:spPr>
          <a:xfrm>
            <a:off x="452927" y="1523305"/>
            <a:ext cx="145278" cy="85458"/>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0" name="그림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525" y="159924"/>
            <a:ext cx="1743075" cy="308196"/>
          </a:xfrm>
          <a:prstGeom prst="rect">
            <a:avLst/>
          </a:prstGeom>
        </p:spPr>
      </p:pic>
    </p:spTree>
    <p:extLst>
      <p:ext uri="{BB962C8B-B14F-4D97-AF65-F5344CB8AC3E}">
        <p14:creationId xmlns:p14="http://schemas.microsoft.com/office/powerpoint/2010/main" val="2470708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481</TotalTime>
  <Words>1095</Words>
  <Application>Microsoft Office PowerPoint</Application>
  <PresentationFormat>화면 슬라이드 쇼(4:3)</PresentationFormat>
  <Paragraphs>224</Paragraphs>
  <Slides>14</Slides>
  <Notes>0</Notes>
  <HiddenSlides>0</HiddenSlides>
  <MMClips>0</MMClips>
  <ScaleCrop>false</ScaleCrop>
  <HeadingPairs>
    <vt:vector size="6" baseType="variant">
      <vt:variant>
        <vt:lpstr>사용한 글꼴</vt:lpstr>
      </vt:variant>
      <vt:variant>
        <vt:i4>9</vt:i4>
      </vt:variant>
      <vt:variant>
        <vt:lpstr>테마</vt:lpstr>
      </vt:variant>
      <vt:variant>
        <vt:i4>1</vt:i4>
      </vt:variant>
      <vt:variant>
        <vt:lpstr>슬라이드 제목</vt:lpstr>
      </vt:variant>
      <vt:variant>
        <vt:i4>14</vt:i4>
      </vt:variant>
    </vt:vector>
  </HeadingPairs>
  <TitlesOfParts>
    <vt:vector size="24" baseType="lpstr">
      <vt:lpstr>Microsoft YaHei</vt:lpstr>
      <vt:lpstr>맑은 고딕</vt:lpstr>
      <vt:lpstr>Arial</vt:lpstr>
      <vt:lpstr>Arial Black</vt:lpstr>
      <vt:lpstr>Berlin Sans FB</vt:lpstr>
      <vt:lpstr>Calibri</vt:lpstr>
      <vt:lpstr>Calibri Light</vt:lpstr>
      <vt:lpstr>Cambria Math</vt:lpstr>
      <vt:lpstr>Franklin Gothic Medium</vt: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구영모</dc:creator>
  <cp:lastModifiedBy>yuri kim</cp:lastModifiedBy>
  <cp:revision>48</cp:revision>
  <dcterms:created xsi:type="dcterms:W3CDTF">2016-04-14T00:33:47Z</dcterms:created>
  <dcterms:modified xsi:type="dcterms:W3CDTF">2016-04-17T15:24:11Z</dcterms:modified>
</cp:coreProperties>
</file>