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4" r:id="rId6"/>
  </p:sldMasterIdLst>
  <p:notesMasterIdLst>
    <p:notesMasterId r:id="rId45"/>
  </p:notesMasterIdLst>
  <p:handoutMasterIdLst>
    <p:handoutMasterId r:id="rId46"/>
  </p:handoutMasterIdLst>
  <p:sldIdLst>
    <p:sldId id="288" r:id="rId7"/>
    <p:sldId id="377" r:id="rId8"/>
    <p:sldId id="378" r:id="rId9"/>
    <p:sldId id="379" r:id="rId10"/>
    <p:sldId id="380" r:id="rId11"/>
    <p:sldId id="382" r:id="rId12"/>
    <p:sldId id="381" r:id="rId13"/>
    <p:sldId id="383" r:id="rId14"/>
    <p:sldId id="384" r:id="rId15"/>
    <p:sldId id="385" r:id="rId16"/>
    <p:sldId id="338" r:id="rId17"/>
    <p:sldId id="351" r:id="rId18"/>
    <p:sldId id="371" r:id="rId19"/>
    <p:sldId id="372" r:id="rId20"/>
    <p:sldId id="360" r:id="rId21"/>
    <p:sldId id="373" r:id="rId22"/>
    <p:sldId id="365" r:id="rId23"/>
    <p:sldId id="366" r:id="rId24"/>
    <p:sldId id="367" r:id="rId25"/>
    <p:sldId id="368" r:id="rId26"/>
    <p:sldId id="386" r:id="rId27"/>
    <p:sldId id="362" r:id="rId28"/>
    <p:sldId id="361" r:id="rId29"/>
    <p:sldId id="290" r:id="rId30"/>
    <p:sldId id="363" r:id="rId31"/>
    <p:sldId id="364" r:id="rId32"/>
    <p:sldId id="387" r:id="rId33"/>
    <p:sldId id="369" r:id="rId34"/>
    <p:sldId id="337" r:id="rId35"/>
    <p:sldId id="313" r:id="rId36"/>
    <p:sldId id="394" r:id="rId37"/>
    <p:sldId id="388" r:id="rId38"/>
    <p:sldId id="374" r:id="rId39"/>
    <p:sldId id="376" r:id="rId40"/>
    <p:sldId id="391" r:id="rId41"/>
    <p:sldId id="393" r:id="rId42"/>
    <p:sldId id="389" r:id="rId43"/>
    <p:sldId id="390" r:id="rId44"/>
  </p:sldIdLst>
  <p:sldSz cx="9144000" cy="6858000" type="screen4x3"/>
  <p:notesSz cx="9939338" cy="68072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13" autoAdjust="0"/>
    <p:restoredTop sz="94049" autoAdjust="0"/>
  </p:normalViewPr>
  <p:slideViewPr>
    <p:cSldViewPr>
      <p:cViewPr>
        <p:scale>
          <a:sx n="74" d="100"/>
          <a:sy n="74" d="100"/>
        </p:scale>
        <p:origin x="-21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28890" y="2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r">
              <a:defRPr sz="1200"/>
            </a:lvl1pPr>
          </a:lstStyle>
          <a:p>
            <a:fld id="{4ED20B70-6A53-4830-8603-A8A056DF8D6D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465427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28890" y="6465427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r">
              <a:defRPr sz="1200"/>
            </a:lvl1pPr>
          </a:lstStyle>
          <a:p>
            <a:fld id="{3CC63A3A-45A5-4C1B-BD55-750001DD3AF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2095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8890" y="2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r">
              <a:defRPr sz="1200"/>
            </a:lvl1pPr>
          </a:lstStyle>
          <a:p>
            <a:fld id="{4BC8E149-6713-4D07-A3FA-93C3442C3D54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7075" y="509588"/>
            <a:ext cx="3405188" cy="2554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2" tIns="45765" rIns="91532" bIns="4576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474" y="3233802"/>
            <a:ext cx="7952398" cy="3062914"/>
          </a:xfrm>
          <a:prstGeom prst="rect">
            <a:avLst/>
          </a:prstGeom>
        </p:spPr>
        <p:txBody>
          <a:bodyPr vert="horz" lIns="91532" tIns="45765" rIns="91532" bIns="4576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5427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8890" y="6465427"/>
            <a:ext cx="4308130" cy="340687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r">
              <a:defRPr sz="1200"/>
            </a:lvl1pPr>
          </a:lstStyle>
          <a:p>
            <a:fld id="{9B9018B4-2870-4984-AAB2-21242C129E4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2415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6451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7599856C-6AFF-488D-8793-25D3428ED57E}" type="slidenum">
              <a:rPr lang="en-US" sz="1200" b="0" smtClean="0">
                <a:solidFill>
                  <a:prstClr val="black"/>
                </a:solidFill>
                <a:latin typeface="Arial" pitchFamily="34" charset="0"/>
                <a:cs typeface="Cordia New" pitchFamily="34" charset="-34"/>
              </a:rPr>
              <a:pPr eaLnBrk="1" hangingPunct="1"/>
              <a:t>3</a:t>
            </a:fld>
            <a:endParaRPr lang="th-TH" sz="1200" b="0" smtClean="0">
              <a:solidFill>
                <a:prstClr val="black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D9FA9331-012A-4ACC-B8CF-9BA80CEBFEAA}" type="slidenum">
              <a:rPr lang="th-TH" sz="1200" b="0" smtClean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eaLnBrk="1" hangingPunct="1"/>
              <a:t>4</a:t>
            </a:fld>
            <a:endParaRPr lang="th-TH" sz="1200" b="0" smtClean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D9FA9331-012A-4ACC-B8CF-9BA80CEBFEAA}" type="slidenum">
              <a:rPr lang="th-TH" sz="1200" b="0" smtClean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eaLnBrk="1" hangingPunct="1"/>
              <a:t>5</a:t>
            </a:fld>
            <a:endParaRPr lang="th-TH" sz="1200" b="0" smtClean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D9FA9331-012A-4ACC-B8CF-9BA80CEBFEAA}" type="slidenum">
              <a:rPr lang="th-TH" sz="1200" b="0" smtClean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eaLnBrk="1" hangingPunct="1"/>
              <a:t>7</a:t>
            </a:fld>
            <a:endParaRPr lang="th-TH" sz="1200" b="0" smtClean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D9FA9331-012A-4ACC-B8CF-9BA80CEBFEAA}" type="slidenum">
              <a:rPr lang="th-TH" sz="1200" b="0" smtClean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eaLnBrk="1" hangingPunct="1"/>
              <a:t>8</a:t>
            </a:fld>
            <a:endParaRPr lang="th-TH" sz="1200" b="0" smtClean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D9FA9331-012A-4ACC-B8CF-9BA80CEBFEAA}" type="slidenum">
              <a:rPr lang="th-TH" sz="1200" b="0" smtClean="0">
                <a:solidFill>
                  <a:srgbClr val="000000"/>
                </a:solidFill>
                <a:latin typeface="Arial" pitchFamily="34" charset="0"/>
                <a:cs typeface="Cordia New" pitchFamily="34" charset="-34"/>
              </a:rPr>
              <a:pPr eaLnBrk="1" hangingPunct="1"/>
              <a:t>9</a:t>
            </a:fld>
            <a:endParaRPr lang="th-TH" sz="1200" b="0" smtClean="0">
              <a:solidFill>
                <a:srgbClr val="000000"/>
              </a:solidFill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t>ISO 27002 9001 </a:t>
            </a:r>
            <a:br/>
            <a:r>
              <a:t>REDUNDANT SYSTEM</a:t>
            </a:r>
          </a:p>
          <a:p>
            <a:pPr defTabSz="914400">
              <a:lnSpc>
                <a:spcPct val="100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t>Paperless System</a:t>
            </a:r>
          </a:p>
          <a:p>
            <a:pPr defTabSz="914400">
              <a:lnSpc>
                <a:spcPct val="100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t>White Hat Check</a:t>
            </a:r>
          </a:p>
        </p:txBody>
      </p:sp>
    </p:spTree>
    <p:extLst>
      <p:ext uri="{BB962C8B-B14F-4D97-AF65-F5344CB8AC3E}">
        <p14:creationId xmlns:p14="http://schemas.microsoft.com/office/powerpoint/2010/main" val="49392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015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23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3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95ED-9BC2-4009-8988-B6AD3F70BDDF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1AF13-23D0-4A03-BA6D-07C17DF9132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7180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55454-A075-4CC7-9DFC-11C89B4E6C42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17BB-FA7B-407E-9649-AE8E53F935D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7760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B082A-81F8-4C06-AC84-5ED992DDC0F5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9855-26FD-4C37-906D-0A68A1E26DE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9099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AC15A-E0A2-4233-A97A-02BF7811C8E8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F222-D608-4C28-B912-D5D4C7516E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928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15BFA-1FD0-4DE7-AFAF-7EC009687DFF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AFAD-EA6B-46C0-97C8-F0C6E1BDC0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5518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DEF45-6B34-47E8-9C81-2585CE6EEFF5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AFA4-F958-4BFF-8DF8-C89C855B1B4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49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D37A-DDC3-4419-9716-009B71A18173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364D5-51A0-40D5-85AA-596841449E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1499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60FFD-0190-4DCE-A664-06773341D807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C0147-DE3A-4718-B351-9C01F9ED74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0433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448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F7C94-FF92-4F54-B85A-317BBFA723FF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D6E75-942D-4DDA-BF07-C45299F3FFC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3441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3E6E9-605A-47D5-9B81-FC6EB8D63322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6DFA-5ACA-427C-B711-351CED961E8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3218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82702-DA48-404D-A06D-3B49DDD955E4}" type="datetime1">
              <a:rPr lang="th-TH"/>
              <a:pPr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E2FAE-E07F-4B66-9035-EE6AF7D30C8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1086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4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3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8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3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1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9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2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556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77" y="27307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8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8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9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9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8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8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2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07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42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2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77" y="27307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8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9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15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7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7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hape 16"/>
          <p:cNvSpPr/>
          <p:nvPr/>
        </p:nvSpPr>
        <p:spPr>
          <a:xfrm>
            <a:off x="0" y="3184525"/>
            <a:ext cx="2895600" cy="2108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3773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0" y="-6350"/>
            <a:ext cx="9144000" cy="4032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70" extrusionOk="0">
                <a:moveTo>
                  <a:pt x="30" y="0"/>
                </a:moveTo>
                <a:lnTo>
                  <a:pt x="3600" y="66"/>
                </a:lnTo>
                <a:lnTo>
                  <a:pt x="21600" y="66"/>
                </a:lnTo>
                <a:lnTo>
                  <a:pt x="21600" y="16962"/>
                </a:lnTo>
                <a:lnTo>
                  <a:pt x="18150" y="17360"/>
                </a:lnTo>
                <a:lnTo>
                  <a:pt x="15960" y="20730"/>
                </a:lnTo>
                <a:lnTo>
                  <a:pt x="13410" y="18287"/>
                </a:lnTo>
                <a:lnTo>
                  <a:pt x="0" y="21070"/>
                </a:lnTo>
                <a:cubicBezTo>
                  <a:pt x="50" y="-530"/>
                  <a:pt x="10" y="7023"/>
                  <a:pt x="30" y="0"/>
                </a:cubicBez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8" name="Shape 18"/>
          <p:cNvSpPr/>
          <p:nvPr/>
        </p:nvSpPr>
        <p:spPr>
          <a:xfrm>
            <a:off x="0" y="0"/>
            <a:ext cx="9144000" cy="4013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7"/>
                </a:lnTo>
                <a:lnTo>
                  <a:pt x="18180" y="16952"/>
                </a:lnTo>
                <a:lnTo>
                  <a:pt x="15900" y="20498"/>
                </a:lnTo>
                <a:lnTo>
                  <a:pt x="13500" y="17909"/>
                </a:lnTo>
                <a:lnTo>
                  <a:pt x="30" y="21600"/>
                </a:lnTo>
                <a:cubicBezTo>
                  <a:pt x="20" y="14423"/>
                  <a:pt x="10" y="7177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A6A9AC"/>
              </a:gs>
              <a:gs pos="100000">
                <a:srgbClr val="FBFBFB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9" name="image2.png"/>
          <p:cNvPicPr>
            <a:picLocks noChangeAspect="1"/>
          </p:cNvPicPr>
          <p:nvPr/>
        </p:nvPicPr>
        <p:blipFill>
          <a:blip r:embed="rId3">
            <a:extLst/>
          </a:blip>
          <a:srcRect t="10925" b="36481"/>
          <a:stretch>
            <a:fillRect/>
          </a:stretch>
        </p:blipFill>
        <p:spPr>
          <a:xfrm>
            <a:off x="0" y="-12700"/>
            <a:ext cx="9144000" cy="360680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2187533" y="0"/>
            <a:ext cx="6708817" cy="3184525"/>
          </a:xfrm>
          <a:prstGeom prst="rect">
            <a:avLst/>
          </a:prstGeom>
        </p:spPr>
        <p:txBody>
          <a:bodyPr anchor="b"/>
          <a:lstStyle>
            <a:lvl1pPr>
              <a:defRPr sz="5400">
                <a:latin typeface="Kittithada Medium 65 P"/>
                <a:ea typeface="Kittithada Medium 65 P"/>
                <a:cs typeface="Kittithada Medium 65 P"/>
                <a:sym typeface="Kittithada Medium 65 P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xfrm>
            <a:off x="2038350" y="4402406"/>
            <a:ext cx="6858000" cy="2455594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400"/>
            </a:lvl1pPr>
            <a:lvl2pPr marL="0" indent="457200" algn="r">
              <a:buSzTx/>
              <a:buFontTx/>
              <a:buNone/>
              <a:defRPr sz="2400"/>
            </a:lvl2pPr>
            <a:lvl3pPr marL="0" indent="914400" algn="r">
              <a:buSzTx/>
              <a:buFontTx/>
              <a:buNone/>
              <a:defRPr sz="2400"/>
            </a:lvl3pPr>
            <a:lvl4pPr marL="0" indent="1371600" algn="r">
              <a:buSzTx/>
              <a:buFontTx/>
              <a:buNone/>
              <a:defRPr sz="2400"/>
            </a:lvl4pPr>
            <a:lvl5pPr marL="0" indent="1828800" algn="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3" name="image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0032" y="355610"/>
            <a:ext cx="1987470" cy="1883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14914612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56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503237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  <a:ea typeface="Calibri"/>
                <a:cs typeface="Calibri"/>
                <a:sym typeface="Calibri"/>
              </a:defRPr>
            </a:lvl1pPr>
            <a:lvl2pPr>
              <a:defRPr>
                <a:latin typeface="Calibri"/>
                <a:ea typeface="Calibri"/>
                <a:cs typeface="Calibri"/>
                <a:sym typeface="Calibri"/>
              </a:defRPr>
            </a:lvl2pPr>
            <a:lvl3pPr>
              <a:defRPr>
                <a:latin typeface="Calibri"/>
                <a:ea typeface="Calibri"/>
                <a:cs typeface="Calibri"/>
                <a:sym typeface="Calibri"/>
              </a:defRPr>
            </a:lvl3pPr>
            <a:lvl4pPr>
              <a:defRPr>
                <a:latin typeface="Calibri"/>
                <a:ea typeface="Calibri"/>
                <a:cs typeface="Calibri"/>
                <a:sym typeface="Calibri"/>
              </a:defRPr>
            </a:lvl4pPr>
            <a:lvl5pPr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9729505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Shape 80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81" name="Shape 81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82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Shape 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196677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Shape 9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3" name="Shape 93"/>
          <p:cNvSpPr/>
          <p:nvPr/>
        </p:nvSpPr>
        <p:spPr>
          <a:xfrm>
            <a:off x="0" y="1"/>
            <a:ext cx="9144000" cy="774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94" name="Shape 94"/>
          <p:cNvSpPr/>
          <p:nvPr/>
        </p:nvSpPr>
        <p:spPr>
          <a:xfrm>
            <a:off x="-2" y="-12702"/>
            <a:ext cx="1154491" cy="1054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6945588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hape 102"/>
          <p:cNvSpPr/>
          <p:nvPr/>
        </p:nvSpPr>
        <p:spPr>
          <a:xfrm>
            <a:off x="1" y="-1"/>
            <a:ext cx="3784601" cy="218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1" y="0"/>
            <a:ext cx="1409701" cy="2184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46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629841" y="0"/>
            <a:ext cx="2949178" cy="1854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3887391" y="987425"/>
            <a:ext cx="4629151" cy="587057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07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8371123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913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1" y="-1"/>
            <a:ext cx="3784601" cy="218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1" y="0"/>
            <a:ext cx="1409701" cy="2184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46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629841" y="0"/>
            <a:ext cx="2949178" cy="19558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629841" y="2057400"/>
            <a:ext cx="2949178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6883795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28" name="Shape 128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29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118269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hape 13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7094835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/>
        </p:nvSpPr>
        <p:spPr>
          <a:xfrm rot="5400000">
            <a:off x="4321217" y="2024500"/>
            <a:ext cx="6858000" cy="2809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41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914153" y="4908551"/>
            <a:ext cx="2438401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6543675" y="0"/>
            <a:ext cx="1971675" cy="65420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649287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45" name="Shape 145"/>
          <p:cNvSpPr/>
          <p:nvPr/>
        </p:nvSpPr>
        <p:spPr>
          <a:xfrm rot="5400000">
            <a:off x="7478317" y="76200"/>
            <a:ext cx="1752601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1319965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hape 16"/>
          <p:cNvSpPr/>
          <p:nvPr/>
        </p:nvSpPr>
        <p:spPr>
          <a:xfrm>
            <a:off x="0" y="3184525"/>
            <a:ext cx="2895600" cy="2108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3773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0" y="-6350"/>
            <a:ext cx="9144000" cy="4032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70" extrusionOk="0">
                <a:moveTo>
                  <a:pt x="30" y="0"/>
                </a:moveTo>
                <a:lnTo>
                  <a:pt x="3600" y="66"/>
                </a:lnTo>
                <a:lnTo>
                  <a:pt x="21600" y="66"/>
                </a:lnTo>
                <a:lnTo>
                  <a:pt x="21600" y="16962"/>
                </a:lnTo>
                <a:lnTo>
                  <a:pt x="18150" y="17360"/>
                </a:lnTo>
                <a:lnTo>
                  <a:pt x="15960" y="20730"/>
                </a:lnTo>
                <a:lnTo>
                  <a:pt x="13410" y="18287"/>
                </a:lnTo>
                <a:lnTo>
                  <a:pt x="0" y="21070"/>
                </a:lnTo>
                <a:cubicBezTo>
                  <a:pt x="50" y="-530"/>
                  <a:pt x="10" y="7023"/>
                  <a:pt x="30" y="0"/>
                </a:cubicBez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8" name="Shape 18"/>
          <p:cNvSpPr/>
          <p:nvPr/>
        </p:nvSpPr>
        <p:spPr>
          <a:xfrm>
            <a:off x="0" y="0"/>
            <a:ext cx="9144000" cy="4013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337"/>
                </a:lnTo>
                <a:lnTo>
                  <a:pt x="18180" y="16952"/>
                </a:lnTo>
                <a:lnTo>
                  <a:pt x="15900" y="20498"/>
                </a:lnTo>
                <a:lnTo>
                  <a:pt x="13500" y="17909"/>
                </a:lnTo>
                <a:lnTo>
                  <a:pt x="30" y="21600"/>
                </a:lnTo>
                <a:cubicBezTo>
                  <a:pt x="20" y="14423"/>
                  <a:pt x="10" y="7177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A6A9AC"/>
              </a:gs>
              <a:gs pos="100000">
                <a:srgbClr val="FBFBFB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9" name="image2.png"/>
          <p:cNvPicPr>
            <a:picLocks noChangeAspect="1"/>
          </p:cNvPicPr>
          <p:nvPr/>
        </p:nvPicPr>
        <p:blipFill>
          <a:blip r:embed="rId3">
            <a:extLst/>
          </a:blip>
          <a:srcRect t="10925" b="36481"/>
          <a:stretch>
            <a:fillRect/>
          </a:stretch>
        </p:blipFill>
        <p:spPr>
          <a:xfrm>
            <a:off x="0" y="-12700"/>
            <a:ext cx="9144000" cy="360680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2187533" y="0"/>
            <a:ext cx="6708817" cy="3184525"/>
          </a:xfrm>
          <a:prstGeom prst="rect">
            <a:avLst/>
          </a:prstGeom>
        </p:spPr>
        <p:txBody>
          <a:bodyPr anchor="b"/>
          <a:lstStyle>
            <a:lvl1pPr>
              <a:defRPr sz="5400">
                <a:latin typeface="Kittithada Medium 65 P"/>
                <a:ea typeface="Kittithada Medium 65 P"/>
                <a:cs typeface="Kittithada Medium 65 P"/>
                <a:sym typeface="Kittithada Medium 65 P"/>
              </a:defRPr>
            </a:lvl1pPr>
          </a:lstStyle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xfrm>
            <a:off x="2038350" y="4402406"/>
            <a:ext cx="6858000" cy="2455594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400"/>
            </a:lvl1pPr>
            <a:lvl2pPr marL="0" indent="457200" algn="r">
              <a:buSzTx/>
              <a:buFontTx/>
              <a:buNone/>
              <a:defRPr sz="2400"/>
            </a:lvl2pPr>
            <a:lvl3pPr marL="0" indent="914400" algn="r">
              <a:buSzTx/>
              <a:buFontTx/>
              <a:buNone/>
              <a:defRPr sz="2400"/>
            </a:lvl3pPr>
            <a:lvl4pPr marL="0" indent="1371600" algn="r">
              <a:buSzTx/>
              <a:buFontTx/>
              <a:buNone/>
              <a:defRPr sz="2400"/>
            </a:lvl4pPr>
            <a:lvl5pPr marL="0" indent="1828800" algn="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3" name="image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0032" y="355610"/>
            <a:ext cx="1987470" cy="18838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797367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979528304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/>
          <p:nvPr/>
        </p:nvSpPr>
        <p:spPr>
          <a:xfrm>
            <a:off x="-1" y="1460500"/>
            <a:ext cx="9144000" cy="3237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87"/>
                </a:moveTo>
                <a:lnTo>
                  <a:pt x="3386" y="2372"/>
                </a:lnTo>
                <a:lnTo>
                  <a:pt x="5661" y="0"/>
                </a:lnTo>
                <a:lnTo>
                  <a:pt x="8329" y="2796"/>
                </a:lnTo>
                <a:lnTo>
                  <a:pt x="21600" y="4151"/>
                </a:lnTo>
                <a:lnTo>
                  <a:pt x="21600" y="19962"/>
                </a:lnTo>
                <a:lnTo>
                  <a:pt x="17670" y="19200"/>
                </a:lnTo>
                <a:lnTo>
                  <a:pt x="15093" y="21600"/>
                </a:lnTo>
                <a:lnTo>
                  <a:pt x="12576" y="18522"/>
                </a:lnTo>
                <a:lnTo>
                  <a:pt x="30" y="16828"/>
                </a:lnTo>
                <a:cubicBezTo>
                  <a:pt x="0" y="16664"/>
                  <a:pt x="40" y="16812"/>
                  <a:pt x="0" y="2287"/>
                </a:cubicBez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41" name="Shape 41"/>
          <p:cNvSpPr>
            <a:spLocks noGrp="1"/>
          </p:cNvSpPr>
          <p:nvPr>
            <p:ph type="body" sz="half" idx="1"/>
          </p:nvPr>
        </p:nvSpPr>
        <p:spPr>
          <a:xfrm>
            <a:off x="623887" y="4589464"/>
            <a:ext cx="7886701" cy="226853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3" name="Shape 43"/>
          <p:cNvSpPr/>
          <p:nvPr/>
        </p:nvSpPr>
        <p:spPr>
          <a:xfrm>
            <a:off x="0" y="1460500"/>
            <a:ext cx="1847850" cy="278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" y="21600"/>
                </a:moveTo>
                <a:cubicBezTo>
                  <a:pt x="49" y="15485"/>
                  <a:pt x="25" y="6115"/>
                  <a:pt x="0" y="0"/>
                </a:cubicBezTo>
                <a:lnTo>
                  <a:pt x="21600" y="15288"/>
                </a:lnTo>
                <a:lnTo>
                  <a:pt x="74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44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597" y="2342262"/>
            <a:ext cx="2438401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xfrm>
            <a:off x="1816100" y="101600"/>
            <a:ext cx="7327900" cy="3851276"/>
          </a:xfrm>
          <a:prstGeom prst="rect">
            <a:avLst/>
          </a:prstGeom>
        </p:spPr>
        <p:txBody>
          <a:bodyPr anchor="b"/>
          <a:lstStyle>
            <a:lvl1pPr>
              <a:defRPr sz="5400">
                <a:latin typeface="Kittithada Medium 65 P"/>
                <a:ea typeface="Kittithada Medium 65 P"/>
                <a:cs typeface="Kittithada Medium 65 P"/>
                <a:sym typeface="Kittithada Medium 65 P"/>
              </a:defRPr>
            </a:lvl1pPr>
          </a:lstStyle>
          <a:p>
            <a:r>
              <a:t>Title Text</a:t>
            </a:r>
          </a:p>
        </p:txBody>
      </p:sp>
      <p:pic>
        <p:nvPicPr>
          <p:cNvPr id="46" name="image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7539" y="2406144"/>
            <a:ext cx="1020311" cy="6931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54820884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hape 54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56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503237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  <a:ea typeface="Calibri"/>
                <a:cs typeface="Calibri"/>
                <a:sym typeface="Calibri"/>
              </a:defRPr>
            </a:lvl1pPr>
            <a:lvl2pPr>
              <a:defRPr>
                <a:latin typeface="Calibri"/>
                <a:ea typeface="Calibri"/>
                <a:cs typeface="Calibri"/>
                <a:sym typeface="Calibri"/>
              </a:defRPr>
            </a:lvl2pPr>
            <a:lvl3pPr>
              <a:defRPr>
                <a:latin typeface="Calibri"/>
                <a:ea typeface="Calibri"/>
                <a:cs typeface="Calibri"/>
                <a:sym typeface="Calibri"/>
              </a:defRPr>
            </a:lvl3pPr>
            <a:lvl4pPr>
              <a:defRPr>
                <a:latin typeface="Calibri"/>
                <a:ea typeface="Calibri"/>
                <a:cs typeface="Calibri"/>
                <a:sym typeface="Calibri"/>
              </a:defRPr>
            </a:lvl4pPr>
            <a:lvl5pPr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0936890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69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7786939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Shape 80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81" name="Shape 81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82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Shape 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8712139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Shape 9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3" name="Shape 93"/>
          <p:cNvSpPr/>
          <p:nvPr/>
        </p:nvSpPr>
        <p:spPr>
          <a:xfrm>
            <a:off x="0" y="1"/>
            <a:ext cx="9144000" cy="774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94" name="Shape 94"/>
          <p:cNvSpPr/>
          <p:nvPr/>
        </p:nvSpPr>
        <p:spPr>
          <a:xfrm>
            <a:off x="-2" y="-12702"/>
            <a:ext cx="1154491" cy="1054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93464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77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hape 102"/>
          <p:cNvSpPr/>
          <p:nvPr/>
        </p:nvSpPr>
        <p:spPr>
          <a:xfrm>
            <a:off x="1" y="-1"/>
            <a:ext cx="3784601" cy="218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1" y="0"/>
            <a:ext cx="1409701" cy="2184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46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629841" y="0"/>
            <a:ext cx="2949178" cy="1854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Kittithada Light 45 P"/>
                <a:ea typeface="Kittithada Light 45 P"/>
                <a:cs typeface="Kittithada Light 45 P"/>
                <a:sym typeface="Kittithada Light 45 P"/>
              </a:defRPr>
            </a:lvl1pPr>
          </a:lstStyle>
          <a:p>
            <a:r>
              <a:t>Title Text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3887391" y="987425"/>
            <a:ext cx="4629151" cy="587057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07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134182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1" y="-1"/>
            <a:ext cx="3784601" cy="218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1" y="0"/>
            <a:ext cx="1409701" cy="2184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46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629841" y="0"/>
            <a:ext cx="2949178" cy="19558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Kittithada Light 45 P"/>
                <a:ea typeface="Kittithada Light 45 P"/>
                <a:cs typeface="Kittithada Light 45 P"/>
                <a:sym typeface="Kittithada Light 45 P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629841" y="2057400"/>
            <a:ext cx="2949178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7209869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128" name="Shape 128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29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118269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hape 13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386249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1.png"/>
          <p:cNvPicPr>
            <a:picLocks noChangeAspect="1"/>
          </p:cNvPicPr>
          <p:nvPr/>
        </p:nvPicPr>
        <p:blipFill>
          <a:blip r:embed="rId2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/>
        </p:nvSpPr>
        <p:spPr>
          <a:xfrm rot="5400000">
            <a:off x="4321217" y="2024500"/>
            <a:ext cx="6858000" cy="2809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pic>
        <p:nvPicPr>
          <p:cNvPr id="141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914153" y="4908551"/>
            <a:ext cx="2438401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6543675" y="0"/>
            <a:ext cx="1971675" cy="65420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649287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45" name="Shape 145"/>
          <p:cNvSpPr/>
          <p:nvPr/>
        </p:nvSpPr>
        <p:spPr>
          <a:xfrm rot="5400000">
            <a:off x="7478317" y="76200"/>
            <a:ext cx="1752601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7150001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xfrm>
            <a:off x="4440732" y="6505277"/>
            <a:ext cx="253607" cy="249238"/>
          </a:xfrm>
          <a:prstGeom prst="rect">
            <a:avLst/>
          </a:prstGeom>
        </p:spPr>
        <p:txBody>
          <a:bodyPr wrap="none" lIns="35718" tIns="35718" rIns="35718" bIns="35718" anchor="t"/>
          <a:lstStyle>
            <a:lvl1pPr algn="ctr" defTabSz="410765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117552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942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77" y="27307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8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212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179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C937E-1E11-4619-AFC3-2435F3843AB9}" type="datetimeFigureOut">
              <a:rPr lang="th-TH" smtClean="0"/>
              <a:t>22/04/59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40BBA-2461-4FB4-9411-CDAFBC9715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154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b="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68C3DB-4CA2-4C78-A161-E363EECBA8B2}" type="datetime1">
              <a:rPr 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22/04/59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00F6FE-216B-4B49-BD26-53A8CC5C13EF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9899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" charset="0"/>
          <a:ea typeface="MS PGothic" pitchFamily="34" charset="-128"/>
          <a:cs typeface="Angsana New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Calibri" charset="0"/>
          <a:ea typeface="MS PGothic" pitchFamily="34" charset="-128"/>
          <a:cs typeface="Cordia New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Calibri" charset="0"/>
          <a:ea typeface="Cordia New" charset="0"/>
          <a:cs typeface="Cordia New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Calibri" charset="0"/>
          <a:ea typeface="Cordia New" charset="0"/>
          <a:cs typeface="Cordia New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Calibri" charset="0"/>
          <a:ea typeface="Cordia New" charset="0"/>
          <a:cs typeface="Cordia New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Calibri" charset="0"/>
          <a:ea typeface="Cordia New" charset="0"/>
          <a:cs typeface="Cordia New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C937E-1E11-4619-AFC3-2435F3843AB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22/04/59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40BBA-2461-4FB4-9411-CDAFBC97151A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4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>
            <a:picLocks noChangeAspect="1"/>
          </p:cNvPicPr>
          <p:nvPr/>
        </p:nvPicPr>
        <p:blipFill>
          <a:blip r:embed="rId10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6457950" y="6340794"/>
            <a:ext cx="2057400" cy="396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ThaiSans Neue Black"/>
                <a:ea typeface="ThaiSans Neue Black"/>
                <a:cs typeface="ThaiSans Neue Black"/>
                <a:sym typeface="ThaiSans Neue Black"/>
              </a:defRPr>
            </a:lvl1pPr>
          </a:lstStyle>
          <a:p>
            <a:pPr hangingPunct="0"/>
            <a:fld id="{86CB4B4D-7CA3-9044-876B-883B54F8677D}" type="slidenum">
              <a:rPr kern="0"/>
              <a:pPr hangingPunct="0"/>
              <a:t>‹#›</a:t>
            </a:fld>
            <a:endParaRPr kern="0"/>
          </a:p>
        </p:txBody>
      </p:sp>
      <p:pic>
        <p:nvPicPr>
          <p:cNvPr id="7" name="image4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628650" y="230190"/>
            <a:ext cx="7886700" cy="1595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536111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</p:sldLayoutIdLst>
  <p:transition spd="med"/>
  <p:hf hdr="0" ft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Kittithada Light 45 P"/>
          <a:ea typeface="Kittithada Light 45 P"/>
          <a:cs typeface="Kittithada Light 45 P"/>
          <a:sym typeface="Kittithada Light 45 P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>
            <a:picLocks noChangeAspect="1"/>
          </p:cNvPicPr>
          <p:nvPr/>
        </p:nvPicPr>
        <p:blipFill>
          <a:blip r:embed="rId14">
            <a:extLst/>
          </a:blip>
          <a:srcRect r="59402"/>
          <a:stretch>
            <a:fillRect/>
          </a:stretch>
        </p:blipFill>
        <p:spPr>
          <a:xfrm>
            <a:off x="7346950" y="6042025"/>
            <a:ext cx="1809750" cy="86677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/>
        </p:nvSpPr>
        <p:spPr>
          <a:xfrm>
            <a:off x="0" y="-1"/>
            <a:ext cx="9144000" cy="1703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17413"/>
                </a:lnTo>
                <a:lnTo>
                  <a:pt x="0" y="0"/>
                </a:lnTo>
                <a:close/>
              </a:path>
            </a:pathLst>
          </a:custGeom>
          <a:solidFill>
            <a:srgbClr val="062743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/>
        </p:nvSpPr>
        <p:spPr>
          <a:xfrm>
            <a:off x="0" y="-12700"/>
            <a:ext cx="1752600" cy="160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171"/>
                </a:lnTo>
                <a:lnTo>
                  <a:pt x="0" y="21600"/>
                </a:lnTo>
                <a:close/>
              </a:path>
            </a:pathLst>
          </a:custGeom>
          <a:solidFill>
            <a:srgbClr val="C1272D"/>
          </a:solidFill>
          <a:ln w="12700">
            <a:miter lim="400000"/>
          </a:ln>
        </p:spPr>
        <p:txBody>
          <a:bodyPr lIns="45719" rIns="45719" anchor="ctr"/>
          <a:lstStyle/>
          <a:p>
            <a:pPr algn="ctr" hangingPunct="0">
              <a:defRPr>
                <a:solidFill>
                  <a:srgbClr val="FFFFFF"/>
                </a:solidFill>
              </a:defRPr>
            </a:pPr>
            <a:endParaRPr kern="0">
              <a:solidFill>
                <a:srgbClr val="FFFFFF"/>
              </a:solidFill>
              <a:latin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6457950" y="6340794"/>
            <a:ext cx="2057400" cy="396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ThaiSans Neue Black"/>
                <a:ea typeface="ThaiSans Neue Black"/>
                <a:cs typeface="ThaiSans Neue Black"/>
                <a:sym typeface="ThaiSans Neue Black"/>
              </a:defRPr>
            </a:lvl1pPr>
          </a:lstStyle>
          <a:p>
            <a:pPr hangingPunct="0"/>
            <a:fld id="{86CB4B4D-7CA3-9044-876B-883B54F8677D}" type="slidenum">
              <a:rPr kern="0"/>
              <a:pPr hangingPunct="0"/>
              <a:t>‹#›</a:t>
            </a:fld>
            <a:endParaRPr kern="0"/>
          </a:p>
        </p:txBody>
      </p:sp>
      <p:pic>
        <p:nvPicPr>
          <p:cNvPr id="7" name="image4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6705600" y="365125"/>
            <a:ext cx="2438400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628650" y="230190"/>
            <a:ext cx="7886700" cy="1595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182465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Sukhumvit Set Text"/>
          <a:ea typeface="Sukhumvit Set Text"/>
          <a:cs typeface="Sukhumvit Set Text"/>
          <a:sym typeface="Sukhumvit Set Tex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ThaiSans Neue Light"/>
          <a:ea typeface="ThaiSans Neue Light"/>
          <a:cs typeface="ThaiSans Neue Light"/>
          <a:sym typeface="ThaiSans Neue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haiSans Neue Blac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3588;&#3640;&#3603;&#3626;&#3617;&#3610;&#3633;&#3605;&#3636;&#3592;&#3609;&#3607;.&#3626;&#3629;&#3610;.pd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hyperlink" Target="http://tpqi-net.tpqi.go.th/tpqi_sa/index.php?page=ShowCer.php&amp;OCC=ASV&amp;levelName=%E0%B8%AA%E0%B8%B2%E0%B8%82%E0%B8%B2%E0%B8%A7%E0%B8%B4%E0%B8%8A%E0%B8%B2%E0%B8%8A%E0%B8%B5%E0%B8%9E%E0%B8%9A%E0%B8%A3%E0%B8%B4%E0%B8%81%E0%B8%B2%E0%B8%A3%E0%B8%A2%E0%B8%B2%E0%B8%99%E0%B8%A2%E0%B8%99%E0%B8%95%E0%B9%8C%20%E0%B8%AD%E0%B8%B2%E0%B8%8A%E0%B8%B5%E0%B8%9E%E0%B8%8A%E0%B9%88%E0%B8%B2%E0%B8%87%E0%B8%95%E0%B8%B4%E0%B8%94%E0%B8%95%E0%B8%B1%E0%B9%89%E0%B8%87%E0%B8%AA%E0%B9%88%E0%B8%A7%E0%B8%99%E0%B8%84%E0%B8%A7%E0%B8%9A%E0%B9%81%E0%B8%A5%E0%B8%B0%E0%B8%AD%E0%B8%B8%E0%B8%9B%E0%B8%81%E0%B8%A3%E0%B8%93%E0%B9%8C%E0%B8%82%E0%B8%AD%E0%B8%87%E0%B8%A3%E0%B8%96%E0%B8%A2%E0%B8%99%E0%B8%95%E0%B9%8C%E0%B8%97%E0%B8%B5%E0%B9%88%E0%B9%83%E0%B8%8A%E0%B9%89%E0%B8%81%E0%B9%8A%E0%B8%B2%E0%B8%8B%E0%B8%98%E0%B8%A3%E0%B8%A3%E0%B8%A1%E0%B8%8A%E0%B8%B2%E0%B8%95%E0%B8%B4%E0%B8%AD%E0%B8%B1%E0%B8%94%E0%B9%80%E0%B8%9B%E0%B9%87%E0%B8%99%E0%B9%80%E0%B8%8A%E0%B8%B7%E0%B9%89%E0%B8%AD%E0%B9%80%E0%B8%9E%E0%B8%A5%E0%B8%B4%E0%B8%87%20%E0%B8%8A%E0%B8%B1%E0%B9%89%E0%B8%99%203" TargetMode="External"/><Relationship Id="rId18" Type="http://schemas.openxmlformats.org/officeDocument/2006/relationships/hyperlink" Target="http://tpqi-net.tpqi.go.th/tpqi_cp/report/viewCer.php?cerID=CPCER201506-01754" TargetMode="External"/><Relationship Id="rId3" Type="http://schemas.openxmlformats.org/officeDocument/2006/relationships/image" Target="../media/image43.png"/><Relationship Id="rId7" Type="http://schemas.openxmlformats.org/officeDocument/2006/relationships/hyperlink" Target="http://tpqi-net.tpqi.go.th/tpqi_sa/" TargetMode="External"/><Relationship Id="rId12" Type="http://schemas.openxmlformats.org/officeDocument/2006/relationships/image" Target="../media/image51.png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6" Type="http://schemas.openxmlformats.org/officeDocument/2006/relationships/hyperlink" Target="http://tpqi-net.tpqi.go.th/tpqi/?page=eLibrary" TargetMode="Externa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8.png"/><Relationship Id="rId11" Type="http://schemas.openxmlformats.org/officeDocument/2006/relationships/hyperlink" Target="http://tpqi-net.tpqi.go.th/tpqi_sa/index.php?page=self_assessment-gap.php&amp;OCC=NIE&amp;RoleId=9660&amp;Level=1&amp;KeyFuncId=201&amp;user_id=" TargetMode="External"/><Relationship Id="rId5" Type="http://schemas.openxmlformats.org/officeDocument/2006/relationships/hyperlink" Target="http://tpqi-net.tpqi.go.th/tpqi_cp/?page=howTo/howTo_asmRegist.php" TargetMode="External"/><Relationship Id="rId15" Type="http://schemas.openxmlformats.org/officeDocument/2006/relationships/image" Target="../media/image53.png"/><Relationship Id="rId10" Type="http://schemas.openxmlformats.org/officeDocument/2006/relationships/image" Target="../media/image50.png"/><Relationship Id="rId19" Type="http://schemas.openxmlformats.org/officeDocument/2006/relationships/image" Target="../media/image55.png"/><Relationship Id="rId4" Type="http://schemas.openxmlformats.org/officeDocument/2006/relationships/image" Target="../media/image47.png"/><Relationship Id="rId9" Type="http://schemas.openxmlformats.org/officeDocument/2006/relationships/hyperlink" Target="http://tpqi-net.tpqi.go.th/tpqi_sa/index.php?page=self_assessment.php&amp;OCC=NIE" TargetMode="External"/><Relationship Id="rId1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9" y="0"/>
            <a:ext cx="9144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rowallia New" pitchFamily="34" charset="-34"/>
            </a:endParaRPr>
          </a:p>
          <a:p>
            <a:pPr algn="ctr">
              <a:defRPr/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rowallia New" pitchFamily="34" charset="-34"/>
              </a:rPr>
              <a:t>International Conference on “Quality Assurance for Qualifications System”</a:t>
            </a:r>
            <a:endParaRPr lang="th-TH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rowallia New" pitchFamily="34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" y="1030289"/>
            <a:ext cx="2797175" cy="1897062"/>
          </a:xfrm>
          <a:prstGeom prst="rect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srgbClr val="80808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sz="2585" dirty="0">
              <a:solidFill>
                <a:prstClr val="white"/>
              </a:solidFill>
              <a:cs typeface="Cordia New" pitchFamily="34" charset="-34"/>
            </a:endParaRPr>
          </a:p>
        </p:txBody>
      </p:sp>
      <p:pic>
        <p:nvPicPr>
          <p:cNvPr id="19460" name="Picture 3" descr="TPQI 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41" y="1109665"/>
            <a:ext cx="1811337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13004" y="1030289"/>
            <a:ext cx="6931025" cy="1897062"/>
          </a:xfrm>
          <a:prstGeom prst="rect">
            <a:avLst/>
          </a:prstGeom>
          <a:solidFill>
            <a:srgbClr val="CA0000"/>
          </a:solidFill>
          <a:ln>
            <a:noFill/>
          </a:ln>
          <a:effectLst>
            <a:outerShdw blurRad="50800" dist="38100" dir="2700000" algn="tl" rotWithShape="0">
              <a:srgbClr val="80808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sz="2585" dirty="0">
              <a:solidFill>
                <a:prstClr val="white"/>
              </a:solidFill>
              <a:cs typeface="Cordia New" pitchFamily="34" charset="-34"/>
            </a:endParaRPr>
          </a:p>
        </p:txBody>
      </p:sp>
      <p:sp>
        <p:nvSpPr>
          <p:cNvPr id="19462" name="Title 1"/>
          <p:cNvSpPr>
            <a:spLocks noGrp="1"/>
          </p:cNvSpPr>
          <p:nvPr>
            <p:ph type="ctrTitle"/>
          </p:nvPr>
        </p:nvSpPr>
        <p:spPr>
          <a:xfrm>
            <a:off x="2544764" y="1212871"/>
            <a:ext cx="6599237" cy="1357313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th-TH" alt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alt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alt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Thailand Professional Qualification Institute (Public </a:t>
            </a:r>
            <a:r>
              <a:rPr lang="en-US" altLang="th-TH" sz="54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Orgnaisation</a:t>
            </a:r>
            <a:r>
              <a:rPr lang="en-US" alt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altLang="th-TH" sz="54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>
            <a:off x="1500982" y="1734364"/>
            <a:ext cx="1897062" cy="488951"/>
          </a:xfrm>
          <a:prstGeom prst="triangle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58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53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60206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prstClr val="black"/>
              </a:solidFill>
            </a:endParaRPr>
          </a:p>
          <a:p>
            <a:r>
              <a:rPr lang="en-US" sz="5400" dirty="0" smtClean="0">
                <a:solidFill>
                  <a:prstClr val="black"/>
                </a:solidFill>
              </a:rPr>
              <a:t>Accreditation </a:t>
            </a:r>
            <a:r>
              <a:rPr lang="en-US" sz="5400" dirty="0" smtClean="0">
                <a:solidFill>
                  <a:prstClr val="black"/>
                </a:solidFill>
              </a:rPr>
              <a:t>of Certification Bodies</a:t>
            </a:r>
            <a:r>
              <a:rPr lang="en-US" sz="5400" dirty="0">
                <a:solidFill>
                  <a:prstClr val="black"/>
                </a:solidFill>
              </a:rPr>
              <a:t> </a:t>
            </a:r>
            <a:r>
              <a:rPr lang="en-US" sz="5400" dirty="0" smtClean="0">
                <a:solidFill>
                  <a:prstClr val="black"/>
                </a:solidFill>
              </a:rPr>
              <a:t>(or Assessment </a:t>
            </a:r>
            <a:r>
              <a:rPr lang="en-US" sz="5400" dirty="0" err="1" smtClean="0">
                <a:solidFill>
                  <a:prstClr val="black"/>
                </a:solidFill>
              </a:rPr>
              <a:t>Centres</a:t>
            </a:r>
            <a:r>
              <a:rPr lang="en-US" sz="5400" dirty="0" smtClean="0">
                <a:solidFill>
                  <a:prstClr val="black"/>
                </a:solidFill>
              </a:rPr>
              <a:t>)</a:t>
            </a:r>
          </a:p>
          <a:p>
            <a:endParaRPr lang="en-US" sz="3200" dirty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prstClr val="black"/>
                </a:solidFill>
              </a:rPr>
              <a:t>Noted: </a:t>
            </a:r>
            <a:r>
              <a:rPr lang="en-US" sz="3200" dirty="0" smtClean="0">
                <a:solidFill>
                  <a:prstClr val="black"/>
                </a:solidFill>
              </a:rPr>
              <a:t>ISO 17024 has been adopted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7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หน้าจั่ว 10"/>
          <p:cNvSpPr/>
          <p:nvPr/>
        </p:nvSpPr>
        <p:spPr>
          <a:xfrm rot="5400000">
            <a:off x="-357187" y="357208"/>
            <a:ext cx="1428750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 dirty="0">
              <a:solidFill>
                <a:schemeClr val="bg1"/>
              </a:solidFill>
            </a:endParaRPr>
          </a:p>
        </p:txBody>
      </p:sp>
      <p:pic>
        <p:nvPicPr>
          <p:cNvPr id="12" name="รูปภาพ 3" descr="Logo_TPQI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420" y="6286521"/>
            <a:ext cx="740265" cy="285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11560" y="282641"/>
            <a:ext cx="2846660" cy="1706199"/>
            <a:chOff x="611560" y="282641"/>
            <a:chExt cx="2846660" cy="1706199"/>
          </a:xfrm>
        </p:grpSpPr>
        <p:sp>
          <p:nvSpPr>
            <p:cNvPr id="2" name="Oval 1"/>
            <p:cNvSpPr/>
            <p:nvPr/>
          </p:nvSpPr>
          <p:spPr>
            <a:xfrm>
              <a:off x="611560" y="282641"/>
              <a:ext cx="2592287" cy="170619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11560" y="828001"/>
              <a:ext cx="2846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cs typeface="+mj-cs"/>
                </a:rPr>
                <a:t>การเตรียมความพร้อม</a:t>
              </a:r>
              <a:endParaRPr lang="th-TH" sz="3200" b="1" dirty="0">
                <a:cs typeface="+mj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179111" y="505074"/>
            <a:ext cx="2592287" cy="1706199"/>
            <a:chOff x="4283968" y="617399"/>
            <a:chExt cx="2592287" cy="1706199"/>
          </a:xfrm>
        </p:grpSpPr>
        <p:sp>
          <p:nvSpPr>
            <p:cNvPr id="13" name="Oval 12"/>
            <p:cNvSpPr/>
            <p:nvPr/>
          </p:nvSpPr>
          <p:spPr>
            <a:xfrm>
              <a:off x="4283968" y="617399"/>
              <a:ext cx="2592287" cy="170619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7984" y="908720"/>
              <a:ext cx="230425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 smtClean="0">
                  <a:cs typeface="+mj-cs"/>
                </a:rPr>
                <a:t>การตรวจประเมิน</a:t>
              </a:r>
            </a:p>
            <a:p>
              <a:pPr algn="ctr"/>
              <a:r>
                <a:rPr lang="th-TH" sz="3200" b="1" dirty="0" smtClean="0">
                  <a:cs typeface="+mj-cs"/>
                </a:rPr>
                <a:t>เพื่อขึ้นองค์กรฯ</a:t>
              </a:r>
              <a:endParaRPr lang="th-TH" sz="3200" b="1" dirty="0">
                <a:cs typeface="+mj-cs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07768" y="2627394"/>
            <a:ext cx="2592287" cy="1706199"/>
            <a:chOff x="4283968" y="617399"/>
            <a:chExt cx="2592287" cy="1706199"/>
          </a:xfrm>
        </p:grpSpPr>
        <p:sp>
          <p:nvSpPr>
            <p:cNvPr id="17" name="Oval 16"/>
            <p:cNvSpPr/>
            <p:nvPr/>
          </p:nvSpPr>
          <p:spPr>
            <a:xfrm>
              <a:off x="4283968" y="617399"/>
              <a:ext cx="2592287" cy="170619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27984" y="908720"/>
              <a:ext cx="230425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 smtClean="0">
                  <a:cs typeface="+mj-cs"/>
                </a:rPr>
                <a:t>การสังเกตการณ์การทดสอบ</a:t>
              </a:r>
              <a:endParaRPr lang="th-TH" sz="3200" b="1" dirty="0">
                <a:cs typeface="+mj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15190" y="4723263"/>
            <a:ext cx="2592287" cy="1706199"/>
            <a:chOff x="3779912" y="2972217"/>
            <a:chExt cx="2592287" cy="1706199"/>
          </a:xfrm>
        </p:grpSpPr>
        <p:sp>
          <p:nvSpPr>
            <p:cNvPr id="20" name="Oval 19"/>
            <p:cNvSpPr/>
            <p:nvPr/>
          </p:nvSpPr>
          <p:spPr>
            <a:xfrm>
              <a:off x="3779912" y="2972217"/>
              <a:ext cx="2592287" cy="1706199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23928" y="3492297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 smtClean="0">
                  <a:cs typeface="+mj-cs"/>
                </a:rPr>
                <a:t>การตรวจติดตาม</a:t>
              </a:r>
              <a:endParaRPr lang="th-TH" sz="3200" b="1" dirty="0">
                <a:cs typeface="+mj-cs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475553" y="2349838"/>
            <a:ext cx="4488935" cy="3896652"/>
            <a:chOff x="4266765" y="2349838"/>
            <a:chExt cx="4488935" cy="3896652"/>
          </a:xfrm>
        </p:grpSpPr>
        <p:sp>
          <p:nvSpPr>
            <p:cNvPr id="40" name="Explosion 2 39"/>
            <p:cNvSpPr/>
            <p:nvPr/>
          </p:nvSpPr>
          <p:spPr>
            <a:xfrm rot="1093721">
              <a:off x="4266765" y="2349838"/>
              <a:ext cx="4488935" cy="3896652"/>
            </a:xfrm>
            <a:prstGeom prst="irregularSeal2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932040" y="3259632"/>
              <a:ext cx="2932344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 smtClean="0">
                  <a:cs typeface="+mj-cs"/>
                </a:rPr>
                <a:t>การออก</a:t>
              </a:r>
            </a:p>
            <a:p>
              <a:pPr algn="ctr"/>
              <a:r>
                <a:rPr lang="th-TH" sz="3200" b="1" dirty="0" smtClean="0">
                  <a:cs typeface="+mj-cs"/>
                </a:rPr>
                <a:t>ใบประกาศนียบัตร</a:t>
              </a:r>
            </a:p>
            <a:p>
              <a:pPr algn="ctr"/>
              <a:r>
                <a:rPr lang="th-TH" sz="3200" b="1" dirty="0" smtClean="0">
                  <a:cs typeface="+mj-cs"/>
                </a:rPr>
                <a:t>และหนังสือรับรองมาตรฐานอาชีพ</a:t>
              </a:r>
              <a:endParaRPr lang="th-TH" sz="3200" b="1" dirty="0">
                <a:cs typeface="+mj-cs"/>
              </a:endParaRPr>
            </a:p>
          </p:txBody>
        </p:sp>
      </p:grpSp>
      <p:sp>
        <p:nvSpPr>
          <p:cNvPr id="28" name="Right Arrow 27"/>
          <p:cNvSpPr/>
          <p:nvPr/>
        </p:nvSpPr>
        <p:spPr>
          <a:xfrm rot="386341">
            <a:off x="3323310" y="728180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Right Arrow 28"/>
          <p:cNvSpPr/>
          <p:nvPr/>
        </p:nvSpPr>
        <p:spPr>
          <a:xfrm rot="557429">
            <a:off x="3906030" y="765918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Right Arrow 29"/>
          <p:cNvSpPr/>
          <p:nvPr/>
        </p:nvSpPr>
        <p:spPr>
          <a:xfrm rot="8547683">
            <a:off x="3702191" y="2333052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Right Arrow 30"/>
          <p:cNvSpPr/>
          <p:nvPr/>
        </p:nvSpPr>
        <p:spPr>
          <a:xfrm rot="961254">
            <a:off x="4545186" y="917391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Right Arrow 31"/>
          <p:cNvSpPr/>
          <p:nvPr/>
        </p:nvSpPr>
        <p:spPr>
          <a:xfrm rot="7889599">
            <a:off x="3259243" y="2737450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ight Arrow 32"/>
          <p:cNvSpPr/>
          <p:nvPr/>
        </p:nvSpPr>
        <p:spPr>
          <a:xfrm rot="6014830">
            <a:off x="793190" y="4228450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Right Arrow 33"/>
          <p:cNvSpPr/>
          <p:nvPr/>
        </p:nvSpPr>
        <p:spPr>
          <a:xfrm rot="8287018">
            <a:off x="4214915" y="1986300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ight Arrow 34"/>
          <p:cNvSpPr/>
          <p:nvPr/>
        </p:nvSpPr>
        <p:spPr>
          <a:xfrm rot="8312928">
            <a:off x="4735652" y="1679710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Right Arrow 36"/>
          <p:cNvSpPr/>
          <p:nvPr/>
        </p:nvSpPr>
        <p:spPr>
          <a:xfrm rot="1727846">
            <a:off x="1318418" y="5144953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Right Arrow 37"/>
          <p:cNvSpPr/>
          <p:nvPr/>
        </p:nvSpPr>
        <p:spPr>
          <a:xfrm rot="3676705">
            <a:off x="855739" y="4800917"/>
            <a:ext cx="465708" cy="405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33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9"/>
          <p:cNvSpPr/>
          <p:nvPr/>
        </p:nvSpPr>
        <p:spPr>
          <a:xfrm>
            <a:off x="0" y="2636840"/>
            <a:ext cx="9144000" cy="112553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การเตรียมความพร้อม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987" y="1125537"/>
            <a:ext cx="2486025" cy="1838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01008"/>
            <a:ext cx="2257425" cy="20288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6" y="3491483"/>
            <a:ext cx="2247900" cy="2038350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724255" y="1326964"/>
            <a:ext cx="2191561" cy="1165932"/>
          </a:xfrm>
          <a:prstGeom prst="wedgeEllipseCallout">
            <a:avLst>
              <a:gd name="adj1" fmla="val 71425"/>
              <a:gd name="adj2" fmla="val 34498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980418" y="1558425"/>
            <a:ext cx="1719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เอกสาร</a:t>
            </a:r>
            <a:endParaRPr lang="th-TH" sz="3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1136878" y="5666541"/>
            <a:ext cx="2664296" cy="886188"/>
          </a:xfrm>
          <a:prstGeom prst="wedgeEllipseCallout">
            <a:avLst>
              <a:gd name="adj1" fmla="val -35866"/>
              <a:gd name="adj2" fmla="val -72589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Box 12"/>
          <p:cNvSpPr txBox="1"/>
          <p:nvPr/>
        </p:nvSpPr>
        <p:spPr>
          <a:xfrm>
            <a:off x="1628490" y="5786469"/>
            <a:ext cx="1719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สถานที่</a:t>
            </a:r>
            <a:endParaRPr lang="th-TH" sz="3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5220072" y="5598187"/>
            <a:ext cx="2664296" cy="886188"/>
          </a:xfrm>
          <a:prstGeom prst="wedgeEllipseCallout">
            <a:avLst>
              <a:gd name="adj1" fmla="val 46606"/>
              <a:gd name="adj2" fmla="val -69509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TextBox 14"/>
          <p:cNvSpPr txBox="1"/>
          <p:nvPr/>
        </p:nvSpPr>
        <p:spPr>
          <a:xfrm>
            <a:off x="5732946" y="5692692"/>
            <a:ext cx="1719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การนำเสนอ</a:t>
            </a:r>
            <a:endParaRPr lang="th-TH" sz="3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278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512" y="116632"/>
            <a:ext cx="8733200" cy="936104"/>
            <a:chOff x="179512" y="116632"/>
            <a:chExt cx="8733200" cy="936104"/>
          </a:xfrm>
        </p:grpSpPr>
        <p:sp>
          <p:nvSpPr>
            <p:cNvPr id="7" name="Rounded Rectangle 6"/>
            <p:cNvSpPr/>
            <p:nvPr/>
          </p:nvSpPr>
          <p:spPr>
            <a:xfrm>
              <a:off x="179512" y="116632"/>
              <a:ext cx="8733200" cy="9361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</a:t>
              </a:r>
              <a:r>
                <a:rPr lang="th-TH" sz="3400" b="1" dirty="0" smtClean="0">
                  <a:solidFill>
                    <a:schemeClr val="bg1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องค์กร</a:t>
              </a:r>
              <a:r>
                <a:rPr lang="th-TH" sz="3400" b="1" dirty="0">
                  <a:solidFill>
                    <a:schemeClr val="bg1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ที่มีหน้าที่รับรองสมรรถนะจัดให้มีเจ้าหน้าที่สอบ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75209"/>
              <a:ext cx="864096" cy="830687"/>
            </a:xfrm>
            <a:prstGeom prst="rect">
              <a:avLst/>
            </a:prstGeom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529460" y="1412777"/>
          <a:ext cx="8074989" cy="455132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8074989"/>
              </a:tblGrid>
              <a:tr h="631161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เจ้าหน้าที่สอบต้องมีคุณสมบัติดังต่อไปนี้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529839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</a:t>
                      </a:r>
                      <a:r>
                        <a:rPr lang="th-TH" sz="3200" b="1" kern="1200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มีอายุไม่ต่ำกว่า</a:t>
                      </a:r>
                      <a:r>
                        <a:rPr lang="th-TH" sz="3200" b="1" kern="1200" baseline="0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25 </a:t>
                      </a:r>
                      <a:r>
                        <a:rPr lang="th-TH" sz="3200" b="1" kern="1200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บริบูรณ์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976019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 </a:t>
                      </a:r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มีประสบการณ์ในการทำงานในสาขาวิชาและชั้นนั้นๆ มาแล้วไม่น้อย</a:t>
                      </a:r>
                    </a:p>
                    <a:p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กว่า</a:t>
                      </a:r>
                      <a:r>
                        <a:rPr lang="th-TH" sz="3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5 ปี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976019"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๓. มีความรู้ความสามารถเพียงพอหรือระดับสูงกว่าระดับที่จะทำ</a:t>
                      </a:r>
                    </a:p>
                    <a:p>
                      <a:pPr algn="l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การประเมินสมรรถนะของบุคคลตามมาตรฐานอาชีพในสาขาวิชานั้น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207443"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๔. มีความเข้าใจในมาตรฐานอาชีพในสาขาวิชาชีพและชั้นนั้น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6" y="6527494"/>
            <a:ext cx="740265" cy="28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512" y="116632"/>
            <a:ext cx="8733200" cy="936104"/>
            <a:chOff x="179512" y="116632"/>
            <a:chExt cx="8733200" cy="936104"/>
          </a:xfrm>
        </p:grpSpPr>
        <p:sp>
          <p:nvSpPr>
            <p:cNvPr id="7" name="Rounded Rectangle 6"/>
            <p:cNvSpPr/>
            <p:nvPr/>
          </p:nvSpPr>
          <p:spPr>
            <a:xfrm>
              <a:off x="179512" y="116632"/>
              <a:ext cx="8733200" cy="9361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</a:t>
              </a:r>
              <a:r>
                <a:rPr lang="th-TH" sz="3400" b="1" dirty="0" smtClean="0">
                  <a:solidFill>
                    <a:schemeClr val="bg1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องค์กร</a:t>
              </a:r>
              <a:r>
                <a:rPr lang="th-TH" sz="3400" b="1" dirty="0">
                  <a:solidFill>
                    <a:schemeClr val="bg1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ที่มีหน้าที่รับรองสมรรถนะจัดให้มีเจ้าหน้าที่สอบ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75209"/>
              <a:ext cx="864096" cy="830687"/>
            </a:xfrm>
            <a:prstGeom prst="rect">
              <a:avLst/>
            </a:prstGeom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494038"/>
              </p:ext>
            </p:extLst>
          </p:nvPr>
        </p:nvGraphicFramePr>
        <p:xfrm>
          <a:off x="508617" y="1211465"/>
          <a:ext cx="8074989" cy="510563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8074989"/>
              </a:tblGrid>
              <a:tr h="540971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  <a:hlinkClick r:id="rId3" action="ppaction://hlinkfile"/>
                        </a:rPr>
                        <a:t>เจ้าหน้าที่สอบต้องมีคุณสมบัติดังต่อไปนี้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996526"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๕.</a:t>
                      </a:r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สามารถประยุกต์ใช้ขั้นตอนการปฏิบัติงานและเอกสารที่เกี่ยวข้องกับ</a:t>
                      </a:r>
                    </a:p>
                    <a:p>
                      <a:pPr algn="l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</a:t>
                      </a:r>
                      <a:r>
                        <a:rPr lang="th-TH" sz="3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การทดสอบสมรรถนะ</a:t>
                      </a:r>
                      <a:endParaRPr lang="th-TH" sz="3200" b="1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996526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๖. </a:t>
                      </a:r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มีความสามารถในการเขียนและพูดภาษาที่ใช้ในการทดสอบสมรรถนะ  </a:t>
                      </a:r>
                    </a:p>
                    <a:p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อย่างคล่องแคล่ว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452081"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๗. พร้อมแสดงความไม่มีส่วนได้ส่วนเสียกับผู้ผ่านคุณสมบัติเบื้องต้น ต่อ</a:t>
                      </a:r>
                    </a:p>
                    <a:p>
                      <a:pPr algn="thaiDist"/>
                      <a:r>
                        <a:rPr lang="th-TH" sz="3200" b="1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องค์กรที่มีหน้าที่รับรองสมรรถนะ</a:t>
                      </a:r>
                      <a:r>
                        <a:rPr lang="th-TH" sz="3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สำหรับการทดสอบแต่ละครั้งที่</a:t>
                      </a:r>
                    </a:p>
                    <a:p>
                      <a:pPr algn="thaiDist"/>
                      <a:r>
                        <a:rPr lang="th-TH" sz="3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 เจ้าหน้าที่สอบรับผิดชอบ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838430">
                <a:tc>
                  <a:txBody>
                    <a:bodyPr/>
                    <a:lstStyle/>
                    <a:p>
                      <a:pPr algn="thaiDist"/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รูปภาพ 3" descr="Logo_TPQI.png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6" y="6527494"/>
            <a:ext cx="740265" cy="28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8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99" y="0"/>
            <a:ext cx="8446735" cy="1125537"/>
            <a:chOff x="13399" y="0"/>
            <a:chExt cx="7197156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1075269" y="145845"/>
              <a:ext cx="6135286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การตรวจประเมินเพื่อขึ้นองค์กรฯ 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2355" y="1131801"/>
            <a:ext cx="1872208" cy="72008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เอกสารสมบูรณ์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43808" y="1124744"/>
            <a:ext cx="3744565" cy="86409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ร.ค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จัดแบ่งทีมตรวจประเมิน และเชิญผู้เชี่ยวชาญในสาขาวิชาชีพ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79756" y="1851881"/>
            <a:ext cx="2088232" cy="69086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นัดวันตรวจประเมิน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13948" y="2859325"/>
            <a:ext cx="3384376" cy="90769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คณะผู้ตรวจประเมินประชุมวางแผนเตรียมการตรวจประเมิน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8171" y="2513892"/>
            <a:ext cx="4032448" cy="90769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คณะผู้ตรวจประเมินดำเนินการตรวจประเมินตามวันเวลาที่กำหนด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2188" y="3717032"/>
            <a:ext cx="4984415" cy="90769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คณะผู้ตรวจประเมินสรุปรายงานผล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เสนอคณะอนุกรรมการเพื่อให้การรับรององค์กรฯ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57964" y="4293096"/>
            <a:ext cx="3096344" cy="90769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คณะอนุกรรมการฯ สรุปผล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เสนอต่อคณะกรรมการบริหาร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2188" y="4818148"/>
            <a:ext cx="5291760" cy="172462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เมื่อผ่านการเห็นชอบจากคณะกรรมการบริหาร</a:t>
            </a:r>
          </a:p>
          <a:p>
            <a:pPr algn="ctr"/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ร.ค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จัดทำหนังสือรับรององค์กรเสนอ ผอ.</a:t>
            </a:r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สคช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.ลงนาม และจัดส่งให้องค์กรรับรองต่อไปรวมถึงประกาศ</a:t>
            </a:r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ในเวปไซต์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สคช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cxnSp>
        <p:nvCxnSpPr>
          <p:cNvPr id="27" name="Curved Connector 26"/>
          <p:cNvCxnSpPr/>
          <p:nvPr/>
        </p:nvCxnSpPr>
        <p:spPr>
          <a:xfrm flipV="1">
            <a:off x="2314563" y="1578892"/>
            <a:ext cx="790189" cy="165172"/>
          </a:xfrm>
          <a:prstGeom prst="curvedConnector3">
            <a:avLst>
              <a:gd name="adj1" fmla="val 43092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/>
          <p:nvPr/>
        </p:nvCxnSpPr>
        <p:spPr>
          <a:xfrm>
            <a:off x="6588373" y="1504460"/>
            <a:ext cx="719931" cy="447171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urved Connector 38"/>
          <p:cNvCxnSpPr/>
          <p:nvPr/>
        </p:nvCxnSpPr>
        <p:spPr>
          <a:xfrm rot="10800000" flipV="1">
            <a:off x="6156177" y="2315811"/>
            <a:ext cx="723583" cy="651927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urved Connector 43"/>
          <p:cNvCxnSpPr/>
          <p:nvPr/>
        </p:nvCxnSpPr>
        <p:spPr>
          <a:xfrm rot="10800000">
            <a:off x="4355976" y="3076663"/>
            <a:ext cx="1057972" cy="432923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/>
          <p:cNvCxnSpPr/>
          <p:nvPr/>
        </p:nvCxnSpPr>
        <p:spPr>
          <a:xfrm rot="5400000">
            <a:off x="-147264" y="3201202"/>
            <a:ext cx="1087313" cy="403559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/>
          <p:nvPr/>
        </p:nvCxnSpPr>
        <p:spPr>
          <a:xfrm>
            <a:off x="5106603" y="4032785"/>
            <a:ext cx="719931" cy="712937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/>
          <p:cNvCxnSpPr/>
          <p:nvPr/>
        </p:nvCxnSpPr>
        <p:spPr>
          <a:xfrm rot="10800000" flipV="1">
            <a:off x="5124426" y="5210749"/>
            <a:ext cx="1175766" cy="1147764"/>
          </a:xfrm>
          <a:prstGeom prst="curvedConnector3">
            <a:avLst>
              <a:gd name="adj1" fmla="val 50000"/>
            </a:avLst>
          </a:prstGeom>
          <a:ln w="476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5950238" y="5376984"/>
            <a:ext cx="3280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>
                <a:solidFill>
                  <a:schemeClr val="bg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เป็นไปตามข้อบังคับฯ ว่าด้วยหลักเกณฑ์ วิธีการ และเงื่อนไขการออกหนังสือรับรององค์กรที่มีหน้าที่รับรองสมรรถนะของบุคคลตามมาตรฐานอาชีพ</a:t>
            </a:r>
            <a:endParaRPr lang="th-TH" sz="1800" dirty="0">
              <a:solidFill>
                <a:schemeClr val="bg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182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/>
          <p:nvPr/>
        </p:nvGrpSpPr>
        <p:grpSpPr>
          <a:xfrm>
            <a:off x="179512" y="116632"/>
            <a:ext cx="8733200" cy="936104"/>
            <a:chOff x="179512" y="116632"/>
            <a:chExt cx="8733200" cy="936104"/>
          </a:xfrm>
        </p:grpSpPr>
        <p:sp>
          <p:nvSpPr>
            <p:cNvPr id="6" name="Rounded Rectangle 16"/>
            <p:cNvSpPr/>
            <p:nvPr/>
          </p:nvSpPr>
          <p:spPr>
            <a:xfrm>
              <a:off x="179512" y="116632"/>
              <a:ext cx="8733200" cy="9361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             สถาบันตรวจประเมินและให้การรับรอง</a:t>
              </a:r>
            </a:p>
            <a:p>
              <a:pPr algn="ctr"/>
              <a:r>
                <a:rPr lang="th-TH" sz="3600" b="1" dirty="0">
                  <a:latin typeface="Angsana New" pitchFamily="18" charset="-34"/>
                  <a:cs typeface="Angsana New" pitchFamily="18" charset="-34"/>
                </a:rPr>
                <a:t> </a:t>
              </a:r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                 “</a:t>
              </a:r>
              <a:r>
                <a:rPr lang="th-TH" sz="36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องค์กร</a:t>
              </a:r>
              <a:r>
                <a:rPr lang="th-TH" sz="36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ที่มี</a:t>
              </a:r>
              <a:r>
                <a:rPr lang="th-TH" sz="36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หน้าที่รับรองสมรรถนะ”</a:t>
              </a:r>
              <a:endPara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pic>
          <p:nvPicPr>
            <p:cNvPr id="7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75209"/>
              <a:ext cx="864096" cy="830687"/>
            </a:xfrm>
            <a:prstGeom prst="rect">
              <a:avLst/>
            </a:prstGeom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6" y="6599502"/>
            <a:ext cx="740265" cy="2858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72294" y="36601"/>
            <a:ext cx="5391696" cy="764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50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17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การตรวจประเมินเพื่อขึ้นองค์กรฯ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74" y="830795"/>
            <a:ext cx="6084168" cy="456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18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การตรวจประเมินเพื่อขึ้นองค์กรฯ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73415"/>
            <a:ext cx="4020833" cy="3015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232" y="773415"/>
            <a:ext cx="4036216" cy="30271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84" y="3914139"/>
            <a:ext cx="3518120" cy="26385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444" y="3914139"/>
            <a:ext cx="3199792" cy="239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7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19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การตรวจประเมินเพื่อขึ้นองค์กรฯ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68" y="773415"/>
            <a:ext cx="3744416" cy="28083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310" y="792347"/>
            <a:ext cx="3719173" cy="27893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6" y="3717032"/>
            <a:ext cx="3712958" cy="27847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030" y="3639785"/>
            <a:ext cx="3703454" cy="285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2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60206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Development of Occupational Standards and Assessment Tools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Accreditation of Certification Bodies</a:t>
            </a:r>
            <a:r>
              <a:rPr lang="en-US" sz="3200" dirty="0"/>
              <a:t> </a:t>
            </a:r>
            <a:r>
              <a:rPr lang="en-US" sz="3200" dirty="0" smtClean="0"/>
              <a:t>(or Assessment </a:t>
            </a:r>
            <a:r>
              <a:rPr lang="en-US" sz="3200" dirty="0" err="1" smtClean="0"/>
              <a:t>Centres</a:t>
            </a:r>
            <a:r>
              <a:rPr lang="en-US" sz="32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Assessment Process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Auditing of Certification Bodies &amp; Auditing of Assessment Process</a:t>
            </a:r>
          </a:p>
          <a:p>
            <a:endParaRPr lang="en-US" sz="3200" dirty="0"/>
          </a:p>
          <a:p>
            <a:r>
              <a:rPr lang="en-US" sz="3200" dirty="0" smtClean="0"/>
              <a:t>Note: ISO 17024 has been adopted </a:t>
            </a:r>
          </a:p>
          <a:p>
            <a:endParaRPr lang="en-US" sz="32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10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76256" y="4869160"/>
            <a:ext cx="974381" cy="1265717"/>
          </a:xfrm>
          <a:prstGeom prst="rect">
            <a:avLst/>
          </a:prstGeom>
          <a:ln w="12700">
            <a:miter lim="400000"/>
          </a:ln>
          <a:effectLst>
            <a:outerShdw blurRad="355600" rotWithShape="0">
              <a:srgbClr val="000000">
                <a:alpha val="75000"/>
              </a:srgbClr>
            </a:outerShdw>
            <a:reflection endPos="4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3817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20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การตรวจประเมินเพื่อขึ้นองค์กรฯ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80728"/>
            <a:ext cx="3456384" cy="25814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80728"/>
            <a:ext cx="3456384" cy="2592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06559"/>
            <a:ext cx="3456384" cy="2592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06559"/>
            <a:ext cx="345638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9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60206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dirty="0" smtClean="0">
                <a:solidFill>
                  <a:prstClr val="black"/>
                </a:solidFill>
              </a:rPr>
              <a:t>Assessment </a:t>
            </a:r>
            <a:r>
              <a:rPr lang="en-US" sz="5400" dirty="0" smtClean="0">
                <a:solidFill>
                  <a:prstClr val="black"/>
                </a:solidFill>
              </a:rPr>
              <a:t>Process</a:t>
            </a:r>
          </a:p>
          <a:p>
            <a:endParaRPr lang="en-US" sz="3200" dirty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prstClr val="black"/>
                </a:solidFill>
              </a:rPr>
              <a:t>Noted: </a:t>
            </a:r>
            <a:r>
              <a:rPr lang="en-US" sz="3200" dirty="0" smtClean="0">
                <a:solidFill>
                  <a:prstClr val="black"/>
                </a:solidFill>
              </a:rPr>
              <a:t>ISO 17024 has been adopted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3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ขั้นตอนก่อนจัดการทดสอบ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2355" y="1131800"/>
            <a:ext cx="2473461" cy="12890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องค์กรรับรองเสนอ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ขอสนับสนุน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การทดสอบสมรรถนะฯ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92080" y="1167581"/>
            <a:ext cx="2473461" cy="12890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ร.ค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นำโครงการเข้าประชุมคณะทำงานฯ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2355" y="3610856"/>
            <a:ext cx="3193541" cy="189534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ร.ค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สรุปผลการพิจารณาจากคณะทำงาน เสนอ ผอ. </a:t>
            </a:r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สคช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ลงนามอนุมัติ งบประมาณ</a:t>
            </a:r>
          </a:p>
          <a:p>
            <a:pPr algn="ctr"/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ขอสนับสนุนฯ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92080" y="4869160"/>
            <a:ext cx="3193541" cy="12890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ร.ค</a:t>
            </a:r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. แจ้งผลการพิจารณาที่ได้รับการอนุมัติให้กับองค์กรรับรองฯ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cxnSp>
        <p:nvCxnSpPr>
          <p:cNvPr id="20" name="Curved Connector 19"/>
          <p:cNvCxnSpPr/>
          <p:nvPr/>
        </p:nvCxnSpPr>
        <p:spPr>
          <a:xfrm>
            <a:off x="2915816" y="1350749"/>
            <a:ext cx="2376264" cy="638092"/>
          </a:xfrm>
          <a:prstGeom prst="curvedConnector3">
            <a:avLst>
              <a:gd name="adj1" fmla="val 50000"/>
            </a:avLst>
          </a:prstGeom>
          <a:ln w="984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>
            <a:stCxn id="17" idx="2"/>
          </p:cNvCxnSpPr>
          <p:nvPr/>
        </p:nvCxnSpPr>
        <p:spPr>
          <a:xfrm rot="5400000">
            <a:off x="4315150" y="1777415"/>
            <a:ext cx="1534408" cy="2892915"/>
          </a:xfrm>
          <a:prstGeom prst="curvedConnector2">
            <a:avLst/>
          </a:prstGeom>
          <a:ln w="984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>
            <a:off x="3635896" y="4869160"/>
            <a:ext cx="1656184" cy="1031521"/>
          </a:xfrm>
          <a:prstGeom prst="curvedConnector3">
            <a:avLst>
              <a:gd name="adj1" fmla="val 50000"/>
            </a:avLst>
          </a:prstGeom>
          <a:ln w="984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9"/>
          <p:cNvSpPr/>
          <p:nvPr/>
        </p:nvSpPr>
        <p:spPr>
          <a:xfrm>
            <a:off x="0" y="2636840"/>
            <a:ext cx="9144000" cy="112553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การสังเกตการณ์การทดสอบ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4" y="1484784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- การแจ้งกำหนดการจัดประเมินสมรรถนะของบุคคลตามมาตรฐานอาชีพ จาก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องค์กรรับรองฯ (บันทึกข้อมูลกำหนดการ, จัด</a:t>
            </a:r>
            <a:r>
              <a:rPr lang="th-TH" b="1" dirty="0" err="1" smtClean="0">
                <a:solidFill>
                  <a:schemeClr val="bg1"/>
                </a:solidFill>
                <a:cs typeface="+mj-cs"/>
              </a:rPr>
              <a:t>จนท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.สำนัก </a:t>
            </a:r>
            <a:r>
              <a:rPr lang="th-TH" b="1" dirty="0" err="1" smtClean="0">
                <a:solidFill>
                  <a:schemeClr val="bg1"/>
                </a:solidFill>
                <a:cs typeface="+mj-cs"/>
              </a:rPr>
              <a:t>ร.ค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.ร่วมสังเกตการณ์)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- การเข้าร่วมสังเกตการณ์การทดสอบ (แจ้งนัดหมายกับองค์กรรับรอง ศึกษา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มาตรฐานอาชีพ หน่วยสมรรถนะหลัก หน่วยสมรรถนะย่อย ศึกษาขั้นตอนการ </a:t>
            </a:r>
          </a:p>
          <a:p>
            <a:r>
              <a:rPr lang="th-TH" b="1" dirty="0">
                <a:solidFill>
                  <a:schemeClr val="bg1"/>
                </a:solidFill>
                <a:cs typeface="+mj-cs"/>
              </a:rPr>
              <a:t>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 ทดสอบ ศึกษาเครื่องมือ เครื่องจักรที่เกี่ยวข้อง)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- การจัดทำรายงานการสังเกตการณ์การทดสอบ เสนอ ผอ.</a:t>
            </a:r>
            <a:r>
              <a:rPr lang="th-TH" b="1" dirty="0" err="1" smtClean="0">
                <a:solidFill>
                  <a:schemeClr val="bg1"/>
                </a:solidFill>
                <a:cs typeface="+mj-cs"/>
              </a:rPr>
              <a:t>ร.ค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. (บันทึกขั้นตอนการ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ดำเนินงาน จำนวนบุคลากรที่เกี่ยวข้อง วิเคราะห์จุดเด่น จุดควรพัฒนา บันทึก</a:t>
            </a:r>
          </a:p>
          <a:p>
            <a:r>
              <a:rPr lang="th-TH" b="1" dirty="0">
                <a:solidFill>
                  <a:schemeClr val="bg1"/>
                </a:solidFill>
                <a:cs typeface="+mj-cs"/>
              </a:rPr>
              <a:t>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 ภาพถ่าย)</a:t>
            </a:r>
          </a:p>
          <a:p>
            <a:endParaRPr lang="th-TH" b="1" dirty="0">
              <a:solidFill>
                <a:schemeClr val="bg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8950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24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การสังเกตการณ์การทดสอบ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36" y="914829"/>
            <a:ext cx="3672407" cy="27543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75" y="908720"/>
            <a:ext cx="3701957" cy="27764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98" y="3791241"/>
            <a:ext cx="3656545" cy="27424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82" y="3820493"/>
            <a:ext cx="3678949" cy="267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5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25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การสังเกตการณ์การทดสอบ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73415"/>
            <a:ext cx="4176464" cy="31323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773415"/>
            <a:ext cx="2931790" cy="3909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10" y="3970490"/>
            <a:ext cx="3801472" cy="28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1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13364" y="6870757"/>
            <a:ext cx="1900357" cy="243415"/>
          </a:xfrm>
        </p:spPr>
        <p:txBody>
          <a:bodyPr/>
          <a:lstStyle/>
          <a:p>
            <a:pPr>
              <a:defRPr/>
            </a:pPr>
            <a:fld id="{A5FE1550-1C81-41AE-8D11-5C4DE9D5D3CB}" type="slidenum">
              <a:rPr lang="th-TH" smtClean="0"/>
              <a:pPr>
                <a:defRPr/>
              </a:pPr>
              <a:t>26</a:t>
            </a:fld>
            <a:endParaRPr lang="th-TH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259632" y="188640"/>
            <a:ext cx="67983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th-TH" altLang="th-TH" sz="3200" dirty="0" smtClean="0">
                <a:solidFill>
                  <a:schemeClr val="bg1">
                    <a:lumMod val="95000"/>
                  </a:schemeClr>
                </a:solidFill>
              </a:rPr>
              <a:t>การสังเกตการณ์การทดสอบ</a:t>
            </a:r>
            <a:endParaRPr lang="th-TH" altLang="th-TH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90350"/>
            <a:ext cx="3528392" cy="2646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810556"/>
            <a:ext cx="4211960" cy="3158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49014"/>
            <a:ext cx="3096344" cy="32643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43" y="4055231"/>
            <a:ext cx="3253490" cy="24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60206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dirty="0" smtClean="0">
                <a:solidFill>
                  <a:prstClr val="black"/>
                </a:solidFill>
              </a:rPr>
              <a:t>Auditing </a:t>
            </a:r>
            <a:r>
              <a:rPr lang="en-US" sz="5400" dirty="0" smtClean="0">
                <a:solidFill>
                  <a:prstClr val="black"/>
                </a:solidFill>
              </a:rPr>
              <a:t>of Certification Bodies &amp; Auditing of Assessment Process</a:t>
            </a:r>
          </a:p>
          <a:p>
            <a:endParaRPr lang="en-US" sz="3200" dirty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prstClr val="black"/>
                </a:solidFill>
              </a:rPr>
              <a:t>Note: ISO 17024 has been adopted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52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การตรวจติดตาม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4" y="148478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err="1" smtClean="0">
                <a:solidFill>
                  <a:schemeClr val="bg1"/>
                </a:solidFill>
                <a:cs typeface="+mj-cs"/>
              </a:rPr>
              <a:t>สคช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. จะตรวจติดตามผลการดำเนินงานขององค์กรที่มีหน้าที่รับรองสมรรถนะ 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อย่างน้อยปีละ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1</a:t>
            </a:r>
            <a:r>
              <a:rPr lang="en-US" b="1" dirty="0" smtClean="0">
                <a:solidFill>
                  <a:schemeClr val="bg1"/>
                </a:solidFill>
                <a:cs typeface="+mj-cs"/>
              </a:rPr>
              <a:t>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ครั้ง หรือตามเห็นสมควร</a:t>
            </a:r>
          </a:p>
        </p:txBody>
      </p:sp>
      <p:sp>
        <p:nvSpPr>
          <p:cNvPr id="3" name="Oval 2"/>
          <p:cNvSpPr/>
          <p:nvPr/>
        </p:nvSpPr>
        <p:spPr>
          <a:xfrm>
            <a:off x="827584" y="3499075"/>
            <a:ext cx="2016224" cy="108012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การตรวจประจำปี</a:t>
            </a:r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9" name="Oval 8"/>
          <p:cNvSpPr/>
          <p:nvPr/>
        </p:nvSpPr>
        <p:spPr>
          <a:xfrm>
            <a:off x="3202025" y="3492622"/>
            <a:ext cx="2232248" cy="108012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กรณีมี</a:t>
            </a:r>
          </a:p>
          <a:p>
            <a:pPr algn="ctr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ข้อร้องเรียน</a:t>
            </a:r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792491" y="3074037"/>
            <a:ext cx="3010480" cy="208976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กรณีมี</a:t>
            </a:r>
          </a:p>
          <a:p>
            <a:pPr algn="ctr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เหตุอันสงสัยว่าสมรรถนะการดำเนินงานลดลง</a:t>
            </a:r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124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/>
          <p:nvPr/>
        </p:nvGrpSpPr>
        <p:grpSpPr>
          <a:xfrm>
            <a:off x="179512" y="116632"/>
            <a:ext cx="8733200" cy="936104"/>
            <a:chOff x="179512" y="116632"/>
            <a:chExt cx="8733200" cy="936104"/>
          </a:xfrm>
        </p:grpSpPr>
        <p:sp>
          <p:nvSpPr>
            <p:cNvPr id="6" name="Rounded Rectangle 16"/>
            <p:cNvSpPr/>
            <p:nvPr/>
          </p:nvSpPr>
          <p:spPr>
            <a:xfrm>
              <a:off x="179512" y="116632"/>
              <a:ext cx="8733200" cy="9361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>
                  <a:latin typeface="Angsana New" pitchFamily="18" charset="-34"/>
                  <a:cs typeface="Angsana New" pitchFamily="18" charset="-34"/>
                </a:rPr>
                <a:t>                ตัวอย่างประกาศนียบัตรคุณวุฒิวิชาชีพ</a:t>
              </a:r>
            </a:p>
          </p:txBody>
        </p:sp>
        <p:pic>
          <p:nvPicPr>
            <p:cNvPr id="7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75209"/>
              <a:ext cx="864096" cy="830687"/>
            </a:xfrm>
            <a:prstGeom prst="rect">
              <a:avLst/>
            </a:prstGeom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6" y="6599502"/>
            <a:ext cx="740265" cy="28588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36389" y="200694"/>
            <a:ext cx="5450073" cy="7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2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กลุ่ม 14"/>
          <p:cNvGrpSpPr>
            <a:grpSpLocks/>
          </p:cNvGrpSpPr>
          <p:nvPr/>
        </p:nvGrpSpPr>
        <p:grpSpPr bwMode="auto">
          <a:xfrm>
            <a:off x="8134350" y="6213475"/>
            <a:ext cx="1009650" cy="479425"/>
            <a:chOff x="8134133" y="6142731"/>
            <a:chExt cx="1009867" cy="478387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8143660" y="6215598"/>
              <a:ext cx="1000340" cy="35641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prstClr val="white"/>
                </a:solidFill>
              </a:endParaRPr>
            </a:p>
          </p:txBody>
        </p:sp>
        <p:sp>
          <p:nvSpPr>
            <p:cNvPr id="14" name="สามเหลี่ยมหน้าจั่ว 13"/>
            <p:cNvSpPr/>
            <p:nvPr/>
          </p:nvSpPr>
          <p:spPr>
            <a:xfrm rot="5400000">
              <a:off x="7955277" y="6321587"/>
              <a:ext cx="478387" cy="1206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dirty="0">
                <a:solidFill>
                  <a:prstClr val="white"/>
                </a:solidFill>
              </a:endParaRPr>
            </a:p>
          </p:txBody>
        </p:sp>
      </p:grpSp>
      <p:sp>
        <p:nvSpPr>
          <p:cNvPr id="16387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1pPr>
            <a:lvl2pPr marL="742950" indent="-28575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2pPr>
            <a:lvl3pPr marL="11430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3pPr>
            <a:lvl4pPr marL="16002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4pPr>
            <a:lvl5pPr marL="2057400" indent="-228600" eaLnBrk="0" hangingPunct="0"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 sz="2800" b="1">
                <a:solidFill>
                  <a:srgbClr val="595959"/>
                </a:solidFill>
                <a:latin typeface="TH SarabunPSK" pitchFamily="34" charset="-34"/>
                <a:cs typeface="TH SarabunPSK" pitchFamily="34" charset="-34"/>
              </a:defRPr>
            </a:lvl9pPr>
          </a:lstStyle>
          <a:p>
            <a:pPr eaLnBrk="1" hangingPunct="1"/>
            <a:fld id="{FE9AE9D0-C384-4802-8592-D4E2543274B9}" type="slidenum">
              <a:rPr lang="en-US" sz="2400" b="0" smtClean="0">
                <a:solidFill>
                  <a:prstClr val="white"/>
                </a:solidFill>
                <a:latin typeface="Calibri" pitchFamily="34" charset="0"/>
                <a:cs typeface="Cordia New" pitchFamily="34" charset="-34"/>
              </a:rPr>
              <a:pPr eaLnBrk="1" hangingPunct="1"/>
              <a:t>3</a:t>
            </a:fld>
            <a:endParaRPr lang="th-TH" sz="2400" b="0" smtClean="0">
              <a:solidFill>
                <a:prstClr val="white"/>
              </a:solidFill>
              <a:latin typeface="Calibri" pitchFamily="34" charset="0"/>
              <a:cs typeface="Cordia New" pitchFamily="34" charset="-34"/>
            </a:endParaRPr>
          </a:p>
        </p:txBody>
      </p:sp>
      <p:pic>
        <p:nvPicPr>
          <p:cNvPr id="1638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166688"/>
            <a:ext cx="3382963" cy="668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2771775" y="1196975"/>
            <a:ext cx="6192838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6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กรอบคุณวุฒิวิชาชีพแห่งชาติ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ระบบการจัด</a:t>
            </a:r>
            <a:r>
              <a:rPr lang="th-TH" sz="3200" b="1" u="sng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หมวดหมู่ของอาชีพ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6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มาตรฐานอาชีพ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หน่วยรับรอง 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ศูนย์ทดสอบ และ ศูนย์ฝึกอบรม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กระบวนการประกันคุณภาพคุณวุฒิวิชาชีพ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การเชื่อมโยง</a:t>
            </a:r>
            <a:r>
              <a:rPr lang="th-TH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กรอบคุณวุฒิ</a:t>
            </a:r>
            <a:r>
              <a:rPr lang="th-TH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วิชาชีพ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ไทยกับ</a:t>
            </a:r>
            <a:r>
              <a:rPr lang="th-TH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กรอบอ้างอิงคุณวุฒิ</a:t>
            </a:r>
            <a:r>
              <a:rPr lang="th-TH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อาเซียน</a:t>
            </a:r>
            <a:endParaRPr lang="en-US" sz="3200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Calibri" pitchFamily="34" charset="0"/>
              <a:buAutoNum type="arabicPeriod"/>
            </a:pP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ฐานข้อมูลคุณวุฒิวิชาชีพและระบบสารสนเทศใน</a:t>
            </a:r>
            <a:r>
              <a:rPr lang="th-TH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การบริหารฐานข้อมูล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และคุณวุฒิวิชาชีพ</a:t>
            </a:r>
          </a:p>
        </p:txBody>
      </p:sp>
      <p:sp>
        <p:nvSpPr>
          <p:cNvPr id="2" name="Rectangle 1"/>
          <p:cNvSpPr/>
          <p:nvPr/>
        </p:nvSpPr>
        <p:spPr>
          <a:xfrm>
            <a:off x="3436964" y="166688"/>
            <a:ext cx="475771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ระบบคุณวุฒิวิชาชีพ</a:t>
            </a:r>
            <a:endParaRPr 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5642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/>
          <p:nvPr/>
        </p:nvGrpSpPr>
        <p:grpSpPr>
          <a:xfrm>
            <a:off x="179512" y="116632"/>
            <a:ext cx="8733200" cy="936104"/>
            <a:chOff x="179512" y="116632"/>
            <a:chExt cx="8733200" cy="936104"/>
          </a:xfrm>
        </p:grpSpPr>
        <p:sp>
          <p:nvSpPr>
            <p:cNvPr id="6" name="Rounded Rectangle 16"/>
            <p:cNvSpPr/>
            <p:nvPr/>
          </p:nvSpPr>
          <p:spPr>
            <a:xfrm>
              <a:off x="179512" y="116632"/>
              <a:ext cx="8733200" cy="9361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latin typeface="Angsana New" pitchFamily="18" charset="-34"/>
                  <a:cs typeface="Angsana New" pitchFamily="18" charset="-34"/>
                </a:rPr>
                <a:t>                ตัวอย่างหนังสือรับรอง</a:t>
              </a:r>
              <a:r>
                <a:rPr lang="th-TH" sz="36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มาตร</a:t>
              </a:r>
              <a:r>
                <a:rPr lang="th-TH" sz="36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ฐ</a:t>
              </a:r>
              <a:r>
                <a:rPr lang="th-TH" sz="36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านอาชีพ</a:t>
              </a:r>
              <a:endPara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pic>
          <p:nvPicPr>
            <p:cNvPr id="7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75209"/>
              <a:ext cx="864096" cy="830687"/>
            </a:xfrm>
            <a:prstGeom prst="rect">
              <a:avLst/>
            </a:prstGeom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6" y="6599502"/>
            <a:ext cx="740265" cy="2858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265" y="1138619"/>
            <a:ext cx="4378435" cy="535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96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>
            <a:spLocks noGrp="1"/>
          </p:cNvSpPr>
          <p:nvPr>
            <p:ph type="title"/>
          </p:nvPr>
        </p:nvSpPr>
        <p:spPr>
          <a:xfrm>
            <a:off x="782542" y="116632"/>
            <a:ext cx="7886700" cy="13255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6600" dirty="0" smtClean="0"/>
              <a:t>QR Code</a:t>
            </a:r>
            <a:endParaRPr sz="6600" dirty="0"/>
          </a:p>
        </p:txBody>
      </p:sp>
      <p:pic>
        <p:nvPicPr>
          <p:cNvPr id="799" name="image9.tif" descr="Logo_TPQ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5391" y="6286520"/>
            <a:ext cx="740266" cy="285883"/>
          </a:xfrm>
          <a:prstGeom prst="rect">
            <a:avLst/>
          </a:prstGeom>
          <a:ln w="12700">
            <a:miter lim="400000"/>
          </a:ln>
        </p:spPr>
      </p:pic>
      <p:sp>
        <p:nvSpPr>
          <p:cNvPr id="801" name="Shape 801"/>
          <p:cNvSpPr>
            <a:spLocks noGrp="1"/>
          </p:cNvSpPr>
          <p:nvPr>
            <p:ph type="sldNum" sz="quarter" idx="2"/>
          </p:nvPr>
        </p:nvSpPr>
        <p:spPr>
          <a:xfrm>
            <a:off x="6457950" y="6323331"/>
            <a:ext cx="2057400" cy="3962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/>
          <a:p>
            <a:fld id="{86CB4B4D-7CA3-9044-876B-883B54F8677D}" type="slidenum">
              <a:rPr/>
              <a:pPr/>
              <a:t>31</a:t>
            </a:fld>
            <a:endParaRPr/>
          </a:p>
        </p:txBody>
      </p:sp>
      <p:pic>
        <p:nvPicPr>
          <p:cNvPr id="802" name="qrcode.3263717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97943" y="2351394"/>
            <a:ext cx="4255898" cy="425589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213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81030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prstClr val="black"/>
                </a:solidFill>
              </a:rPr>
              <a:t>For Ongoing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prstClr val="black"/>
                </a:solidFill>
              </a:rPr>
              <a:t>Establishment of “Professional Qualifications and Occupational Standards Subcommittee” for each Occupational Sector</a:t>
            </a:r>
            <a:r>
              <a:rPr lang="en-US" sz="3200" dirty="0">
                <a:solidFill>
                  <a:prstClr val="black"/>
                </a:solidFill>
              </a:rPr>
              <a:t>	</a:t>
            </a:r>
            <a:endParaRPr lang="en-US" sz="3200" dirty="0" smtClean="0">
              <a:solidFill>
                <a:prstClr val="black"/>
              </a:solidFill>
            </a:endParaRP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05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ข้อมูลอ้างอิง</a:t>
              </a:r>
              <a:endParaRPr lang="th-TH" sz="46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9514" y="1052736"/>
            <a:ext cx="78488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ประกาศคณะกรรมการบริหารสถาบันคุณวุฒิวิชาชีพ เรื่องการกำหนดสาขา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วิชาชีพที่ได้รับประกาศนียบัตรคุณวุฒิวิชาชีพ พ.ศ.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2557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ข้อบังคับสถาบันคุณวุฒิวิชาชีพ (องค์การมหาชน) ว่าด้วยหลักเกณฑ์ วิธีการ และ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 เงื่อนไขการให้คุณวุฒิวิชาชีพ พ.ศ.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2557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ข้อบังคับสถาบันคุณวุฒิวิชาชีพ (องค์การมหาชน) ว่าด้วยหลักเกณฑ์ วิธีการ และ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 เงื่อนไขในการออกหนังสือรับรอง แก่องค์กรที่มีหน้าที่รับรองสมรรถนะของ</a:t>
            </a:r>
          </a:p>
          <a:p>
            <a:r>
              <a:rPr lang="th-TH" b="1" dirty="0">
                <a:solidFill>
                  <a:schemeClr val="bg1"/>
                </a:solidFill>
                <a:cs typeface="+mj-cs"/>
              </a:rPr>
              <a:t>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   บุคคลตามมาตรฐานอาชีพ พ.ศ.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2557</a:t>
            </a:r>
          </a:p>
          <a:p>
            <a:r>
              <a:rPr lang="en-US" b="1" dirty="0">
                <a:solidFill>
                  <a:schemeClr val="bg1"/>
                </a:solidFill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พระราชกฤษฎีกาจัดตั้งสถาบันคุณวุฒิวิชาชีพ (องค์การมหาชน) พ.ศ.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2554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ประกาศสถาบันคุณวุฒิวิชาชีพ เรื่อง กำหนดหลักเกณฑ์และอัตราค่าธรรมเนียม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 การออกประกาศนียบัตรคุณวุฒิวิชาชีพและค่าทดสอบสมรรถนะของบุคคลตาม</a:t>
            </a:r>
          </a:p>
          <a:p>
            <a:r>
              <a:rPr lang="th-TH" b="1" dirty="0">
                <a:solidFill>
                  <a:schemeClr val="bg1"/>
                </a:solidFill>
                <a:cs typeface="+mj-cs"/>
              </a:rPr>
              <a:t>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   มาตรฐานอาชีพ พ.ศ. </a:t>
            </a:r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2557</a:t>
            </a:r>
            <a:endParaRPr lang="th-TH" sz="1800" b="1" dirty="0" smtClean="0">
              <a:solidFill>
                <a:schemeClr val="bg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399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99" y="0"/>
            <a:ext cx="7258765" cy="1125537"/>
            <a:chOff x="13399" y="0"/>
            <a:chExt cx="7258765" cy="1125537"/>
          </a:xfrm>
        </p:grpSpPr>
        <p:sp>
          <p:nvSpPr>
            <p:cNvPr id="5" name="สามเหลี่ยมหน้าจั่ว 10"/>
            <p:cNvSpPr/>
            <p:nvPr/>
          </p:nvSpPr>
          <p:spPr>
            <a:xfrm rot="5400000">
              <a:off x="-192182" y="205581"/>
              <a:ext cx="1125537" cy="714375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6" name="ชื่อเรื่อง 1"/>
            <p:cNvSpPr txBox="1">
              <a:spLocks/>
            </p:cNvSpPr>
            <p:nvPr/>
          </p:nvSpPr>
          <p:spPr bwMode="auto">
            <a:xfrm>
              <a:off x="2195736" y="71060"/>
              <a:ext cx="5076428" cy="97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1pPr>
              <a:lvl2pPr marL="742950" indent="-28575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2pPr>
              <a:lvl3pPr marL="11430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3pPr>
              <a:lvl4pPr marL="16002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4pPr>
              <a:lvl5pPr marL="2057400" indent="-228600" eaLnBrk="0" hangingPunct="0"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Char char="•"/>
                <a:defRPr sz="2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th-TH" sz="4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ข้อมูลอ้างอิง </a:t>
              </a:r>
              <a:r>
                <a:rPr lang="th-TH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ngsana New" pitchFamily="18" charset="-34"/>
                </a:rPr>
                <a:t>(ต่อ)</a:t>
              </a:r>
              <a:endParaRPr lang="th-TH" sz="2000" dirty="0" smtClean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09514" y="1052736"/>
            <a:ext cx="7848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มาตรฐานอาชีพ สาขาวิชาชีพต่างๆ</a:t>
            </a:r>
            <a:endParaRPr lang="en-US" b="1" dirty="0" smtClean="0">
              <a:solidFill>
                <a:schemeClr val="bg1"/>
              </a:solidFill>
              <a:cs typeface="+mj-cs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คู่มือการปฏิบัติงาน การเป็นองค์กรที่มีหน้าที่รับรองสมรรถนะของบุคคลตาม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มาตรฐานอาชีพของสถาบันคุณวุฒิวิชาชีพ (องค์การมหาชน)</a:t>
            </a:r>
            <a:endParaRPr lang="en-US" b="1" dirty="0" smtClean="0">
              <a:solidFill>
                <a:schemeClr val="bg1"/>
              </a:solidFill>
              <a:cs typeface="+mj-cs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(ร่าง) คู่มือขอเข้ารับการรับรองเป็นองค์กรที่มีหน้าที่รับรองสมรรถนะของบุคคล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ตามมาตรฐานอาชีพ</a:t>
            </a:r>
            <a:endParaRPr lang="en-US" b="1" dirty="0" smtClean="0">
              <a:solidFill>
                <a:schemeClr val="bg1"/>
              </a:solidFill>
              <a:cs typeface="+mj-cs"/>
            </a:endParaRPr>
          </a:p>
          <a:p>
            <a:r>
              <a:rPr lang="en-US" b="1" dirty="0" smtClean="0">
                <a:solidFill>
                  <a:schemeClr val="bg1"/>
                </a:solidFill>
                <a:cs typeface="+mj-cs"/>
              </a:rPr>
              <a:t>- 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(ร่าง) คู่มือขอเข้ารับการทดสอบเพื่อรับรอง</a:t>
            </a:r>
            <a:r>
              <a:rPr lang="th-TH" b="1" dirty="0">
                <a:solidFill>
                  <a:schemeClr val="bg1"/>
                </a:solidFill>
                <a:cs typeface="+mj-cs"/>
              </a:rPr>
              <a:t>สมรรถนะของบุคคลตาม</a:t>
            </a:r>
            <a:r>
              <a:rPr lang="th-TH" b="1" dirty="0" smtClean="0">
                <a:solidFill>
                  <a:schemeClr val="bg1"/>
                </a:solidFill>
                <a:cs typeface="+mj-cs"/>
              </a:rPr>
              <a:t>มาตรฐาน</a:t>
            </a:r>
          </a:p>
          <a:p>
            <a:r>
              <a:rPr lang="th-TH" b="1" dirty="0" smtClean="0">
                <a:solidFill>
                  <a:schemeClr val="bg1"/>
                </a:solidFill>
                <a:cs typeface="+mj-cs"/>
              </a:rPr>
              <a:t>   อาชีพ</a:t>
            </a:r>
            <a:endParaRPr lang="en-US" b="1" dirty="0">
              <a:solidFill>
                <a:schemeClr val="bg1"/>
              </a:solidFill>
              <a:cs typeface="+mj-cs"/>
            </a:endParaRPr>
          </a:p>
          <a:p>
            <a:endParaRPr lang="th-TH" b="1" dirty="0" smtClean="0">
              <a:solidFill>
                <a:schemeClr val="bg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8818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ctrTitle"/>
          </p:nvPr>
        </p:nvSpPr>
        <p:spPr>
          <a:xfrm>
            <a:off x="2195736" y="116632"/>
            <a:ext cx="6708817" cy="165618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7200">
                <a:latin typeface="Kittithada Light 45 P"/>
                <a:ea typeface="Kittithada Light 45 P"/>
                <a:cs typeface="Kittithada Light 45 P"/>
                <a:sym typeface="Kittithada Light 45 P"/>
              </a:defRPr>
            </a:lvl1pPr>
          </a:lstStyle>
          <a:p>
            <a:pPr>
              <a:defRPr sz="5400">
                <a:latin typeface="Kittithada Medium 65 P"/>
                <a:ea typeface="Kittithada Medium 65 P"/>
                <a:cs typeface="Kittithada Medium 65 P"/>
                <a:sym typeface="Kittithada Medium 65 P"/>
              </a:defRPr>
            </a:pPr>
            <a:r>
              <a:rPr sz="7200" dirty="0" err="1" smtClean="0">
                <a:latin typeface="Kittithada Light 45 P"/>
                <a:ea typeface="Kittithada Light 45 P"/>
                <a:cs typeface="Kittithada Light 45 P"/>
                <a:sym typeface="Kittithada Light 45 P"/>
              </a:rPr>
              <a:t>ฐานข้อมูลการให้บริการระบบคุณวุฒิวิชาชีพ</a:t>
            </a:r>
            <a:r>
              <a:rPr sz="7200" dirty="0" smtClean="0">
                <a:latin typeface="Kittithada Light 45 P"/>
                <a:ea typeface="Kittithada Light 45 P"/>
                <a:cs typeface="Kittithada Light 45 P"/>
                <a:sym typeface="Kittithada Light 45 P"/>
              </a:rPr>
              <a:t> </a:t>
            </a:r>
            <a:endParaRPr sz="7200" dirty="0">
              <a:latin typeface="Kittithada Light 45 P"/>
              <a:ea typeface="Kittithada Light 45 P"/>
              <a:cs typeface="Kittithada Light 45 P"/>
              <a:sym typeface="Kittithada Light 45 P"/>
            </a:endParaRPr>
          </a:p>
        </p:txBody>
      </p:sp>
      <p:sp>
        <p:nvSpPr>
          <p:cNvPr id="155" name="Shape 155"/>
          <p:cNvSpPr>
            <a:spLocks noGrp="1"/>
          </p:cNvSpPr>
          <p:nvPr>
            <p:ph type="subTitle" sz="quarter" idx="1"/>
          </p:nvPr>
        </p:nvSpPr>
        <p:spPr>
          <a:xfrm>
            <a:off x="2038350" y="4402406"/>
            <a:ext cx="6858000" cy="1655762"/>
          </a:xfrm>
          <a:prstGeom prst="rect">
            <a:avLst/>
          </a:prstGeom>
        </p:spPr>
        <p:txBody>
          <a:bodyPr/>
          <a:lstStyle/>
          <a:p>
            <a:r>
              <a:t>โดย สำนักบริหารคุณวุฒิวิชาชีพ</a:t>
            </a:r>
          </a:p>
        </p:txBody>
      </p:sp>
      <p:sp>
        <p:nvSpPr>
          <p:cNvPr id="156" name="Shape 156"/>
          <p:cNvSpPr>
            <a:spLocks noGrp="1"/>
          </p:cNvSpPr>
          <p:nvPr>
            <p:ph type="sldNum" sz="quarter" idx="2"/>
          </p:nvPr>
        </p:nvSpPr>
        <p:spPr>
          <a:xfrm>
            <a:off x="6457950" y="6348731"/>
            <a:ext cx="2057400" cy="3962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/>
          <a:p>
            <a:fld id="{86CB4B4D-7CA3-9044-876B-883B54F8677D}" type="slidenum">
              <a:rPr/>
              <a:pPr/>
              <a:t>35</a:t>
            </a:fld>
            <a:endParaRPr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612559" cy="496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411" y="1182320"/>
            <a:ext cx="2447148" cy="10042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049318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image9.tif" descr="Logo_TPQI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5391" y="6286520"/>
            <a:ext cx="740266" cy="285883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241"/>
          <p:cNvSpPr/>
          <p:nvPr/>
        </p:nvSpPr>
        <p:spPr>
          <a:xfrm>
            <a:off x="4966703" y="6217437"/>
            <a:ext cx="2623999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000"/>
            </a:lvl1pPr>
          </a:lstStyle>
          <a:p>
            <a:pPr hangingPunct="0">
              <a:defRPr sz="2800"/>
            </a:pPr>
            <a:r>
              <a:rPr kern="0">
                <a:solidFill>
                  <a:srgbClr val="000000"/>
                </a:solidFill>
                <a:latin typeface="Calibri"/>
                <a:sym typeface="Calibri"/>
              </a:rPr>
              <a:t>TPQI-NET.TPQI.GO.TH</a:t>
            </a:r>
          </a:p>
        </p:txBody>
      </p:sp>
      <p:sp>
        <p:nvSpPr>
          <p:cNvPr id="242" name="Shape 2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36</a:t>
            </a:fld>
            <a:endParaRPr dirty="0"/>
          </a:p>
        </p:txBody>
      </p:sp>
      <p:pic>
        <p:nvPicPr>
          <p:cNvPr id="243" name="image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79095" y="338422"/>
            <a:ext cx="1882553" cy="731145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Shape 244"/>
          <p:cNvSpPr/>
          <p:nvPr/>
        </p:nvSpPr>
        <p:spPr>
          <a:xfrm>
            <a:off x="386366" y="881389"/>
            <a:ext cx="626162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Kittithada Light 45 P"/>
                <a:ea typeface="Kittithada Light 45 P"/>
                <a:cs typeface="Kittithada Light 45 P"/>
                <a:sym typeface="Kittithada Light 45 P"/>
              </a:defRPr>
            </a:lvl1pPr>
          </a:lstStyle>
          <a:p>
            <a:pPr hangingPunct="0"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 kern="0">
                <a:solidFill>
                  <a:srgbClr val="000000"/>
                </a:solidFill>
              </a:rPr>
              <a:t>2558</a:t>
            </a:r>
          </a:p>
        </p:txBody>
      </p:sp>
      <p:pic>
        <p:nvPicPr>
          <p:cNvPr id="245" name="pasted-image.pdf">
            <a:hlinkClick r:id="rId5"/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637970" y="4804082"/>
            <a:ext cx="34925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pasted-image.pdf">
            <a:hlinkClick r:id="rId7"/>
          </p:cNvPr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637970" y="3612998"/>
            <a:ext cx="3492501" cy="1231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pasted-image.pdf">
            <a:hlinkClick r:id="rId9"/>
          </p:cNvPr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4637970" y="2438390"/>
            <a:ext cx="3492501" cy="1231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pasted-image.pdf">
            <a:hlinkClick r:id="rId11"/>
          </p:cNvPr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4637970" y="1270132"/>
            <a:ext cx="34925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pasted-image.pdf">
            <a:hlinkClick r:id="rId13"/>
          </p:cNvPr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082376" y="4804082"/>
            <a:ext cx="3505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pasted-image.pd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1082376" y="3612998"/>
            <a:ext cx="3505201" cy="1231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pasted-image.pdf">
            <a:hlinkClick r:id="rId16"/>
          </p:cNvPr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1082376" y="2438390"/>
            <a:ext cx="3505201" cy="1231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pasted-image.pdf">
            <a:hlinkClick r:id="rId18"/>
          </p:cNvPr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082376" y="1270132"/>
            <a:ext cx="3505201" cy="121920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ounded Rectangle 1"/>
          <p:cNvSpPr/>
          <p:nvPr/>
        </p:nvSpPr>
        <p:spPr>
          <a:xfrm>
            <a:off x="1106126" y="1292724"/>
            <a:ext cx="3453998" cy="1174608"/>
          </a:xfrm>
          <a:prstGeom prst="roundRect">
            <a:avLst>
              <a:gd name="adj" fmla="val 22511"/>
            </a:avLst>
          </a:prstGeom>
          <a:noFill/>
          <a:ln w="5715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hangingPunct="0"/>
            <a:endParaRPr lang="th-TH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657221" y="3629474"/>
            <a:ext cx="3453998" cy="1174608"/>
          </a:xfrm>
          <a:prstGeom prst="roundRect">
            <a:avLst>
              <a:gd name="adj" fmla="val 22511"/>
            </a:avLst>
          </a:prstGeom>
          <a:noFill/>
          <a:ln w="5715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hangingPunct="0"/>
            <a:endParaRPr lang="th-TH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659315" y="4820558"/>
            <a:ext cx="3453998" cy="1174608"/>
          </a:xfrm>
          <a:prstGeom prst="roundRect">
            <a:avLst>
              <a:gd name="adj" fmla="val 22511"/>
            </a:avLst>
          </a:prstGeom>
          <a:noFill/>
          <a:ln w="57150" cap="flat">
            <a:solidFill>
              <a:srgbClr val="C0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hangingPunct="0"/>
            <a:endParaRPr lang="th-TH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091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246" y="1810304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u="sng" dirty="0" smtClean="0">
                <a:solidFill>
                  <a:schemeClr val="tx2">
                    <a:lumMod val="75000"/>
                  </a:schemeClr>
                </a:solidFill>
              </a:rPr>
              <a:t>For Ongoing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Establishment of “Professional Qualifications and Occupational Standards Subcommittee” for each Occupational Sector</a:t>
            </a:r>
            <a:r>
              <a:rPr lang="en-US" sz="3200" dirty="0">
                <a:solidFill>
                  <a:prstClr val="black"/>
                </a:solidFill>
              </a:rPr>
              <a:t>	</a:t>
            </a:r>
            <a:endParaRPr lang="en-US" sz="3200" dirty="0" smtClean="0">
              <a:solidFill>
                <a:prstClr val="black"/>
              </a:solidFill>
            </a:endParaRP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5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ามเหลี่ยมหน้าจั่ว 10"/>
          <p:cNvSpPr/>
          <p:nvPr/>
        </p:nvSpPr>
        <p:spPr>
          <a:xfrm rot="5400000">
            <a:off x="-192182" y="205581"/>
            <a:ext cx="1125537" cy="71437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 bwMode="auto">
          <a:xfrm>
            <a:off x="1000153" y="4941168"/>
            <a:ext cx="5000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4800"/>
              </a:lnSpc>
              <a:defRPr/>
            </a:pPr>
            <a:r>
              <a:rPr lang="en-US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THAILAND PROFESSIONAL QUALIFICATION INSTITUTE</a:t>
            </a:r>
            <a:br>
              <a:rPr lang="en-US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th-TH" sz="1400" dirty="0">
              <a:solidFill>
                <a:prstClr val="white"/>
              </a:solidFill>
              <a:latin typeface="Arial" pitchFamily="34" charset="0"/>
              <a:cs typeface="BrowalliaUPC" pitchFamily="34" charset="-34"/>
            </a:endParaRPr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 bwMode="auto">
          <a:xfrm>
            <a:off x="1000153" y="4729708"/>
            <a:ext cx="5000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4800"/>
              </a:lnSpc>
              <a:defRPr/>
            </a:pPr>
            <a:r>
              <a:rPr lang="en-US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THAILAND PROFESSIONAL QUALIFICATION INSTITUTE</a:t>
            </a:r>
            <a:br>
              <a:rPr lang="en-US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th-TH" sz="1400" dirty="0">
              <a:solidFill>
                <a:prstClr val="white"/>
              </a:solidFill>
              <a:latin typeface="Arial" pitchFamily="34" charset="0"/>
              <a:cs typeface="BrowalliaUPC" pitchFamily="34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1000153" y="5460058"/>
            <a:ext cx="4786313" cy="149733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4800"/>
              </a:lnSpc>
            </a:pPr>
            <a:r>
              <a:rPr lang="en-US" altLang="th-TH" sz="6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altLang="th-TH" sz="66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HANK YO</a:t>
            </a:r>
            <a:r>
              <a:rPr lang="en-US" altLang="th-TH" sz="6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</a:t>
            </a:r>
            <a:r>
              <a:rPr lang="en-US" altLang="th-TH" sz="66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th-TH" sz="66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th-TH" altLang="th-TH" sz="66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67" y="208177"/>
            <a:ext cx="1293196" cy="9911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809" y="4138219"/>
            <a:ext cx="1293196" cy="10973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3" name="Picture 2" descr="C:\Users\Waranit\Desktop\Health Lanna\S__346853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420" y="5460058"/>
            <a:ext cx="1285871" cy="9203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5264" y="5724128"/>
            <a:ext cx="1279296" cy="108384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165" y="5640013"/>
            <a:ext cx="1402650" cy="119003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3176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2" y="6392863"/>
            <a:ext cx="479425" cy="1206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/>
            </a:pPr>
            <a:endParaRPr lang="th-TH" b="1" dirty="0">
              <a:solidFill>
                <a:prstClr val="white"/>
              </a:solidFill>
            </a:endParaRPr>
          </a:p>
        </p:txBody>
      </p:sp>
      <p:pic>
        <p:nvPicPr>
          <p:cNvPr id="4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391" y="6286520"/>
            <a:ext cx="740265" cy="285882"/>
          </a:xfrm>
          <a:prstGeom prst="rect">
            <a:avLst/>
          </a:prstGeom>
        </p:spPr>
      </p:pic>
      <p:sp>
        <p:nvSpPr>
          <p:cNvPr id="4102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876E1F-D782-4394-AB54-F717D7B86E73}" type="slidenum">
              <a:rPr lang="th-TH" sz="2400" b="1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th-TH" sz="2400" b="1" dirty="0" smtClean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44624"/>
            <a:ext cx="67793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กรอบคุณวุฒิวิชาชีพแห่งชาติ</a:t>
            </a:r>
            <a:endParaRPr lang="en-US" sz="36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Professional Qualification 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Framework</a:t>
            </a:r>
            <a:endParaRPr lang="en-US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44463"/>
            <a:ext cx="12065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45021" y="1484313"/>
            <a:ext cx="8647459" cy="4465637"/>
            <a:chOff x="245021" y="1484313"/>
            <a:chExt cx="8647459" cy="4465637"/>
          </a:xfrm>
        </p:grpSpPr>
        <p:sp>
          <p:nvSpPr>
            <p:cNvPr id="8" name="Rounded Rectangle 7"/>
            <p:cNvSpPr/>
            <p:nvPr/>
          </p:nvSpPr>
          <p:spPr>
            <a:xfrm>
              <a:off x="245021" y="5373688"/>
              <a:ext cx="1584325" cy="576262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51050" y="5373688"/>
              <a:ext cx="6841430" cy="576262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Qualification of Vocational Competence 1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51371" y="4724400"/>
              <a:ext cx="1584325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058988" y="4724400"/>
              <a:ext cx="6833492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Qualification of Vocational Competence 2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45021" y="4076700"/>
              <a:ext cx="1584325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051050" y="4076700"/>
              <a:ext cx="6841430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</a:t>
              </a:r>
              <a:r>
                <a:rPr lang="en-US" sz="1800" b="1" dirty="0" smtClean="0">
                  <a:solidFill>
                    <a:prstClr val="black"/>
                  </a:solidFill>
                </a:rPr>
                <a:t>Diploma Qualification </a:t>
              </a:r>
              <a:r>
                <a:rPr lang="en-US" sz="1800" b="1" dirty="0">
                  <a:solidFill>
                    <a:prstClr val="black"/>
                  </a:solidFill>
                </a:rPr>
                <a:t>of Vocational Competence 3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45021" y="3429000"/>
              <a:ext cx="1584325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4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051050" y="3429000"/>
              <a:ext cx="6841430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 Advanced Diploma Qualification of </a:t>
              </a:r>
              <a:r>
                <a:rPr lang="en-US" sz="1800" b="1" dirty="0" smtClean="0">
                  <a:solidFill>
                    <a:prstClr val="black"/>
                  </a:solidFill>
                </a:rPr>
                <a:t>Vocational Competence  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45021" y="2781300"/>
              <a:ext cx="1584325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5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051050" y="2781300"/>
              <a:ext cx="6841430" cy="57626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Qualification of Professional Competence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45021" y="2133600"/>
              <a:ext cx="1584325" cy="574675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6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1050" y="2133600"/>
              <a:ext cx="6841430" cy="574675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Qualification of Higher Professional Competence 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45021" y="1484313"/>
              <a:ext cx="1584325" cy="576262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th-TH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ระดับ </a:t>
              </a:r>
              <a:r>
                <a:rPr lang="en-US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7</a:t>
              </a:r>
              <a:endPara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051050" y="1484313"/>
              <a:ext cx="6841430" cy="576262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AC0000"/>
                </a:buClr>
                <a:buFont typeface="Arial" pitchFamily="34" charset="0"/>
                <a:buNone/>
                <a:defRPr/>
              </a:pPr>
              <a:r>
                <a:rPr lang="en-US" sz="1800" b="1" dirty="0">
                  <a:solidFill>
                    <a:prstClr val="black"/>
                  </a:solidFill>
                </a:rPr>
                <a:t>National Qualification of Advanced Professional Competence </a:t>
              </a:r>
              <a:endPara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0789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2" y="6392863"/>
            <a:ext cx="479425" cy="1206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/>
            </a:pPr>
            <a:endParaRPr lang="th-TH" b="1" dirty="0">
              <a:solidFill>
                <a:prstClr val="white"/>
              </a:solidFill>
            </a:endParaRPr>
          </a:p>
        </p:txBody>
      </p:sp>
      <p:pic>
        <p:nvPicPr>
          <p:cNvPr id="4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391" y="6286520"/>
            <a:ext cx="740265" cy="285882"/>
          </a:xfrm>
          <a:prstGeom prst="rect">
            <a:avLst/>
          </a:prstGeom>
        </p:spPr>
      </p:pic>
      <p:sp>
        <p:nvSpPr>
          <p:cNvPr id="4102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876E1F-D782-4394-AB54-F717D7B86E73}" type="slidenum">
              <a:rPr lang="th-TH" sz="2400" b="1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th-TH" sz="2400" b="1" dirty="0" smtClean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9592" y="128826"/>
            <a:ext cx="7488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การพัฒนามาตรฐานอาชีพในประเทศไทย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23" y="796930"/>
            <a:ext cx="8687553" cy="529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552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9"/>
          <p:cNvGrpSpPr/>
          <p:nvPr/>
        </p:nvGrpSpPr>
        <p:grpSpPr>
          <a:xfrm>
            <a:off x="159354" y="116632"/>
            <a:ext cx="8753385" cy="1152128"/>
            <a:chOff x="159326" y="116632"/>
            <a:chExt cx="8753385" cy="936104"/>
          </a:xfrm>
          <a:solidFill>
            <a:schemeClr val="tx2">
              <a:lumMod val="50000"/>
            </a:schemeClr>
          </a:solidFill>
        </p:grpSpPr>
        <p:sp>
          <p:nvSpPr>
            <p:cNvPr id="5" name="Rounded Rectangle 19"/>
            <p:cNvSpPr/>
            <p:nvPr/>
          </p:nvSpPr>
          <p:spPr>
            <a:xfrm>
              <a:off x="159326" y="116632"/>
              <a:ext cx="8753385" cy="936104"/>
            </a:xfrm>
            <a:prstGeom prst="roundRect">
              <a:avLst/>
            </a:prstGeom>
            <a:grpFill/>
            <a:effectLst>
              <a:glow rad="127000">
                <a:srgbClr val="C00000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              </a:t>
              </a:r>
              <a:r>
                <a:rPr lang="en-US" sz="5400" b="1" dirty="0" smtClean="0">
                  <a:solidFill>
                    <a:prstClr val="white"/>
                  </a:solidFill>
                  <a:latin typeface="Angsana New" pitchFamily="18" charset="-34"/>
                  <a:cs typeface="Angsana New" pitchFamily="18" charset="-34"/>
                </a:rPr>
                <a:t>Quality Assurance</a:t>
              </a:r>
              <a:endParaRPr lang="th-TH" sz="54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6" name="Pictur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11" y="169341"/>
              <a:ext cx="1028298" cy="830687"/>
            </a:xfrm>
            <a:prstGeom prst="rect">
              <a:avLst/>
            </a:prstGeom>
            <a:grpFill/>
            <a:effectLst>
              <a:glow rad="114300">
                <a:schemeClr val="bg2">
                  <a:lumMod val="10000"/>
                  <a:alpha val="38000"/>
                </a:schemeClr>
              </a:glow>
            </a:effectLst>
          </p:spPr>
        </p:pic>
      </p:grpSp>
      <p:sp>
        <p:nvSpPr>
          <p:cNvPr id="8" name="Rectangle 13"/>
          <p:cNvSpPr/>
          <p:nvPr/>
        </p:nvSpPr>
        <p:spPr>
          <a:xfrm>
            <a:off x="5076056" y="6552729"/>
            <a:ext cx="4060160" cy="2606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สำนักรับรองคุณวุฒิวิชาชีพ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Bureau </a:t>
            </a:r>
            <a:r>
              <a:rPr lang="en-US" sz="1600" b="1" dirty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of Accreditation and </a:t>
            </a:r>
            <a:r>
              <a:rPr lang="en-US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Auditing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9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59354" y="6572118"/>
            <a:ext cx="740265" cy="285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4727" y="1810303"/>
            <a:ext cx="8229600" cy="5003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6600" dirty="0" smtClean="0">
              <a:solidFill>
                <a:prstClr val="black"/>
              </a:solidFill>
            </a:endParaRPr>
          </a:p>
          <a:p>
            <a:r>
              <a:rPr lang="en-US" sz="6600" dirty="0" smtClean="0">
                <a:solidFill>
                  <a:prstClr val="black"/>
                </a:solidFill>
              </a:rPr>
              <a:t>Development of Occupational Standards &amp; Assessment tools</a:t>
            </a:r>
            <a:endParaRPr lang="en-US" sz="6600" dirty="0" smtClean="0">
              <a:solidFill>
                <a:prstClr val="black"/>
              </a:solidFill>
            </a:endParaRPr>
          </a:p>
          <a:p>
            <a:endParaRPr lang="en-US" sz="3200" dirty="0">
              <a:solidFill>
                <a:prstClr val="black"/>
              </a:solidFill>
            </a:endParaRPr>
          </a:p>
          <a:p>
            <a:r>
              <a:rPr lang="en-US" sz="3200" dirty="0" smtClean="0">
                <a:solidFill>
                  <a:prstClr val="black"/>
                </a:solidFill>
              </a:rPr>
              <a:t>Noted: </a:t>
            </a:r>
            <a:r>
              <a:rPr lang="en-US" sz="3200" dirty="0" smtClean="0">
                <a:solidFill>
                  <a:prstClr val="black"/>
                </a:solidFill>
              </a:rPr>
              <a:t>ISO 17024 has been adopted </a:t>
            </a:r>
          </a:p>
          <a:p>
            <a:endParaRPr lang="en-US" sz="3200" dirty="0" smtClean="0">
              <a:solidFill>
                <a:prstClr val="black"/>
              </a:solidFill>
            </a:endParaRPr>
          </a:p>
          <a:p>
            <a:endParaRPr lang="en-US" sz="2400" dirty="0" smtClean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2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2" y="6392863"/>
            <a:ext cx="479425" cy="1206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/>
            </a:pPr>
            <a:endParaRPr lang="th-TH" b="1" dirty="0">
              <a:solidFill>
                <a:prstClr val="white"/>
              </a:solidFill>
            </a:endParaRPr>
          </a:p>
        </p:txBody>
      </p:sp>
      <p:pic>
        <p:nvPicPr>
          <p:cNvPr id="4" name="รูปภาพ 3" descr="Logo_TPQI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735391" y="6286520"/>
            <a:ext cx="740265" cy="285882"/>
          </a:xfrm>
          <a:prstGeom prst="rect">
            <a:avLst/>
          </a:prstGeom>
        </p:spPr>
      </p:pic>
      <p:sp>
        <p:nvSpPr>
          <p:cNvPr id="4102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876E1F-D782-4394-AB54-F717D7B86E73}" type="slidenum">
              <a:rPr lang="th-TH" sz="2400" b="1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th-TH" sz="2400" b="1" dirty="0" smtClean="0">
              <a:solidFill>
                <a:prstClr val="black"/>
              </a:solidFill>
            </a:endParaRP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44463"/>
            <a:ext cx="12065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556792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มีวัตถุประสงค์เพื่อกำหนดแนวทางการดำเนินการ และใช้ในการจัดจ้างที่ปรึกษาที่มีความเข้าใจในระบบคุณวุฒิวิชาชีพ มาเป็นผู้บริหารโครงการ เพื่อสนับสนุนกลุ่มวิสาหกิจหรือกลุ่มอาชีพ ในการ ประสานงาน </a:t>
            </a:r>
            <a:r>
              <a:rPr lang="th-TH" sz="3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จัดประชุม รวบรวม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วิเคราะห์ นำเสนอ จัดทำ ร่าง เรียบเรียง มาตรฐานอาชีพและคุณวุฒิวิชาชีพ โดยแบ่งการดำเนินการเป็น </a:t>
            </a:r>
            <a:r>
              <a:rPr lang="en-US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ขั้นคือ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ขั้นตอนที่ </a:t>
            </a:r>
            <a:r>
              <a:rPr lang="en-US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การเตรียมการ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ขั้นตอนที่ </a:t>
            </a:r>
            <a:r>
              <a:rPr lang="en-US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จัดทำมาตรฐานอาชีพและคุณวุฒิวิชาชีพ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ขั้นตอนที่</a:t>
            </a:r>
            <a:r>
              <a:rPr lang="en-US" sz="3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พัฒนากระบวนการประเมิน และเครื่องมือประเมิน</a:t>
            </a:r>
          </a:p>
          <a:p>
            <a:pPr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sz="3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ขั้นตอนที่ </a:t>
            </a:r>
            <a:r>
              <a:rPr lang="en-US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3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สรุปผลโครงการและเผยแพร่คุณวุฒิวิชาชีพ</a:t>
            </a:r>
            <a:endParaRPr lang="th-TH" sz="3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260648"/>
            <a:ext cx="7488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ข้อกำหนด เงื่อนไข และขอบเขตการดำเนินการ</a:t>
            </a:r>
            <a:r>
              <a:rPr lang="en-US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 (TOR)</a:t>
            </a:r>
            <a:endParaRPr lang="th-TH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จัดทำคุณวุฒิวิชาชีพและมาตรฐานอาชีพ</a:t>
            </a:r>
          </a:p>
        </p:txBody>
      </p:sp>
    </p:spTree>
    <p:extLst>
      <p:ext uri="{BB962C8B-B14F-4D97-AF65-F5344CB8AC3E}">
        <p14:creationId xmlns:p14="http://schemas.microsoft.com/office/powerpoint/2010/main" val="1986408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2" y="6392863"/>
            <a:ext cx="479425" cy="1206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/>
            </a:pPr>
            <a:endParaRPr lang="th-TH" b="1" dirty="0">
              <a:solidFill>
                <a:prstClr val="white"/>
              </a:solidFill>
            </a:endParaRPr>
          </a:p>
        </p:txBody>
      </p:sp>
      <p:sp>
        <p:nvSpPr>
          <p:cNvPr id="4102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876E1F-D782-4394-AB54-F717D7B86E73}" type="slidenum">
              <a:rPr lang="th-TH" sz="2400" b="1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th-TH" sz="2400" b="1" dirty="0" smtClean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260648"/>
            <a:ext cx="7488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ข้อกำหนด เงื่อนไข และขอบเขตการดำเนินการ</a:t>
            </a:r>
            <a:r>
              <a:rPr lang="en-US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 (TOR)</a:t>
            </a:r>
            <a:endParaRPr lang="th-TH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จัดทำคุณวุฒิวิชาชีพและมาตรฐานอาชีพ</a:t>
            </a: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44463"/>
            <a:ext cx="12065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337866"/>
            <a:ext cx="835292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ขั้นตอนที่ 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ขั้นการเตรียมการ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1.1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การประชาสัมพันธ์ ผ่านสื่อไม่น้อยกว่า </a:t>
            </a: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ช่องทาง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1.2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การประสานงานติดต่อหน่วยงานผู้มีส่วนได้ส่วนเสีย ในกลุ่มวิสาหกิจที่เกี่ยวข้องทั้งภาครัฐและเอกชน เพื่อให้เกิดการมีส่วนร่วมในการจัดทำมาตรฐานอาชีพ และติดตามหน่วยงานดังกล่าวอย่าง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ต่อเนื่อง</a:t>
            </a:r>
            <a:endParaRPr lang="th-TH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</a:pP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ขั้นตอนที่ 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การจัดทำมาตรฐานอาชีพและคุณวุฒิวิชาชีพ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</a:pP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ประชุมเชิงปฏิบัติการ เพื่อพัฒนาหน่วยสมรรถนะ โดยคณะทำงาน </a:t>
            </a:r>
            <a:endParaRPr lang="th-TH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</a:pP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- 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หน่วยสมรรถนะ 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(Unit of Competence) 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- สมรรถนะย่อย (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Element of Competence) 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- เกณฑ์การปฏิบัติงาน(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Performance Criteria) 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- ขอบเขต (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Range Statement) 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- หลักฐานที่ต้องการ (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Evidence Requirements) 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- แนวทางการประเมิน (</a:t>
            </a:r>
            <a:r>
              <a:rPr lang="en-US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Assessment Guidance) 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endParaRPr lang="th-TH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12161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ามเหลี่ยมหน้าจั่ว 13"/>
          <p:cNvSpPr/>
          <p:nvPr/>
        </p:nvSpPr>
        <p:spPr bwMode="auto">
          <a:xfrm rot="5400000">
            <a:off x="7954952" y="6392863"/>
            <a:ext cx="479425" cy="1206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Char char="•"/>
              <a:defRPr/>
            </a:pPr>
            <a:endParaRPr lang="th-TH" b="1" dirty="0">
              <a:solidFill>
                <a:prstClr val="white"/>
              </a:solidFill>
            </a:endParaRPr>
          </a:p>
        </p:txBody>
      </p:sp>
      <p:sp>
        <p:nvSpPr>
          <p:cNvPr id="4102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 bwMode="auto">
          <a:xfrm>
            <a:off x="7786688" y="6237288"/>
            <a:ext cx="900112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876E1F-D782-4394-AB54-F717D7B86E73}" type="slidenum">
              <a:rPr lang="th-TH" sz="2400" b="1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th-TH" sz="2400" b="1" dirty="0" smtClean="0">
              <a:solidFill>
                <a:prstClr val="black"/>
              </a:solidFill>
            </a:endParaRPr>
          </a:p>
        </p:txBody>
      </p:sp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44463"/>
            <a:ext cx="12065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75656" y="260648"/>
            <a:ext cx="74888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ข้อกำหนด เงื่อนไข และขอบเขตการดำเนินการ</a:t>
            </a:r>
            <a:r>
              <a:rPr lang="en-US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 (TOR)</a:t>
            </a:r>
            <a:endParaRPr lang="th-TH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Browallia New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Browallia New" pitchFamily="34" charset="-34"/>
              </a:rPr>
              <a:t>จัดทำคุณวุฒิวิชาชีพและมาตรฐานอาชีพ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1349193"/>
            <a:ext cx="874846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</a:pP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ขั้นตอนที่ </a:t>
            </a:r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พัฒนา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กระบวนการประเมิน และเครื่องมือ</a:t>
            </a:r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ประเมิน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3.1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วิเคราะห์มาตรฐานอาชีพ และกำหนดวิธีการประเมินให้สัมพันธ์กับหน่วยสมรรถนะและเกณฑ์การปฏิบัติงาน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ความเป็นปรนัย (</a:t>
            </a:r>
            <a:r>
              <a:rPr lang="en-US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Objectivity)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2) 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ความเที่ยงตรง (</a:t>
            </a:r>
            <a:r>
              <a:rPr lang="en-US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Validity)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ความเชื่อมั่น (</a:t>
            </a:r>
            <a:r>
              <a:rPr lang="en-US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Reliability)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4) 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ความยากง่าย (</a:t>
            </a:r>
            <a:r>
              <a:rPr lang="en-US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Difficulty)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5)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อำนาจจำแนก (</a:t>
            </a:r>
            <a:r>
              <a:rPr lang="en-US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Discrimination</a:t>
            </a:r>
            <a:r>
              <a:rPr lang="en-US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</a:pP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ขั้นตอนที่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4</a:t>
            </a:r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สรุปผลโครงการและเผยแพร่คุณวุฒิวิชาชีพ</a:t>
            </a:r>
          </a:p>
          <a:p>
            <a:pPr lvl="0" algn="thaiDist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tabLst>
                <a:tab pos="536575" algn="l"/>
              </a:tabLst>
            </a:pP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ทำการประชาสัมพันธ์ ผ่านสื่อไม่น้อยกว่า 5 ช่องทาง และร่วมกับ สถาบันฯ ในการให้ข้อมูล และเผยแพร่มาตรฐานอาชีพและคุณวุฒิวิชาชีพ แก่บุคคลในหน่วยงานผู้มีส่วนได้ส่วนเสีย ในกลุ่มวิสาหกิจที่เกี่ยวข้องทั้งภาครัฐและเอกชน เพื่อให้เกิดการรับรู้รับทราบ และเข้าถึงข้อมูลที่สำคัญสำหรับผู้สนใจเข้ารับการรับรอง</a:t>
            </a:r>
            <a:endParaRPr lang="en-US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buClr>
                <a:srgbClr val="AC0000"/>
              </a:buClr>
              <a:buFont typeface="Arial" pitchFamily="34" charset="0"/>
              <a:buNone/>
              <a:tabLst>
                <a:tab pos="536575" algn="l"/>
              </a:tabLst>
            </a:pPr>
            <a:endParaRPr lang="en-US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76893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7747</TotalTime>
  <Words>1625</Words>
  <Application>Microsoft Office PowerPoint</Application>
  <PresentationFormat>On-screen Show (4:3)</PresentationFormat>
  <Paragraphs>258</Paragraphs>
  <Slides>38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Office Theme</vt:lpstr>
      <vt:lpstr>ชุดรูปแบบของ Office</vt:lpstr>
      <vt:lpstr>1_Office Theme</vt:lpstr>
      <vt:lpstr>2_Office Theme</vt:lpstr>
      <vt:lpstr>Default</vt:lpstr>
      <vt:lpstr>1_Default</vt:lpstr>
      <vt:lpstr> Thailand Professional Qualification Institute (Public Orgnaisation)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QR Code</vt:lpstr>
      <vt:lpstr>PowerPoint Presentation</vt:lpstr>
      <vt:lpstr>PowerPoint Presentation</vt:lpstr>
      <vt:lpstr>PowerPoint Presentation</vt:lpstr>
      <vt:lpstr>ฐานข้อมูลการให้บริการระบบคุณวุฒิวิชาชีพ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Pitirath Amatashewin</cp:lastModifiedBy>
  <cp:revision>524</cp:revision>
  <cp:lastPrinted>2015-09-23T08:23:39Z</cp:lastPrinted>
  <dcterms:created xsi:type="dcterms:W3CDTF">2013-07-01T02:43:03Z</dcterms:created>
  <dcterms:modified xsi:type="dcterms:W3CDTF">2016-04-22T03:01:28Z</dcterms:modified>
</cp:coreProperties>
</file>